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3"/>
  </p:notesMasterIdLst>
  <p:sldIdLst>
    <p:sldId id="256" r:id="rId2"/>
    <p:sldId id="274" r:id="rId3"/>
    <p:sldId id="273" r:id="rId4"/>
    <p:sldId id="259" r:id="rId5"/>
    <p:sldId id="257" r:id="rId6"/>
    <p:sldId id="258" r:id="rId7"/>
    <p:sldId id="280" r:id="rId8"/>
    <p:sldId id="283" r:id="rId9"/>
    <p:sldId id="284" r:id="rId10"/>
    <p:sldId id="285" r:id="rId11"/>
    <p:sldId id="286" r:id="rId12"/>
    <p:sldId id="275" r:id="rId13"/>
    <p:sldId id="282" r:id="rId14"/>
    <p:sldId id="288" r:id="rId15"/>
    <p:sldId id="287" r:id="rId16"/>
    <p:sldId id="290" r:id="rId17"/>
    <p:sldId id="289" r:id="rId18"/>
    <p:sldId id="291" r:id="rId19"/>
    <p:sldId id="264" r:id="rId20"/>
    <p:sldId id="292" r:id="rId21"/>
    <p:sldId id="262" r:id="rId22"/>
    <p:sldId id="279" r:id="rId23"/>
    <p:sldId id="278" r:id="rId24"/>
    <p:sldId id="277" r:id="rId25"/>
    <p:sldId id="294" r:id="rId26"/>
    <p:sldId id="265" r:id="rId27"/>
    <p:sldId id="293" r:id="rId28"/>
    <p:sldId id="276" r:id="rId29"/>
    <p:sldId id="296" r:id="rId30"/>
    <p:sldId id="281" r:id="rId31"/>
    <p:sldId id="297" r:id="rId32"/>
  </p:sldIdLst>
  <p:sldSz cx="12192000" cy="6858000"/>
  <p:notesSz cx="6858000" cy="12192000"/>
  <p:embeddedFontLst>
    <p:embeddedFont>
      <p:font typeface="Calibri" panose="020F0502020204030204" pitchFamily="34" charset="0"/>
      <p:regular r:id="rId34"/>
      <p:bold r:id="rId35"/>
      <p:italic r:id="rId36"/>
      <p:boldItalic r:id="rId37"/>
    </p:embeddedFont>
    <p:embeddedFont>
      <p:font typeface="Palatino Linotype" panose="02040502050505030304" pitchFamily="18"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66" autoAdjust="0"/>
    <p:restoredTop sz="93901" autoAdjust="0"/>
  </p:normalViewPr>
  <p:slideViewPr>
    <p:cSldViewPr snapToGrid="0" snapToObjects="1">
      <p:cViewPr>
        <p:scale>
          <a:sx n="73" d="100"/>
          <a:sy n="73" d="100"/>
        </p:scale>
        <p:origin x="-120" y="-8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6096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609600"/>
          </a:xfrm>
          <a:prstGeom prst="rect">
            <a:avLst/>
          </a:prstGeom>
        </p:spPr>
        <p:txBody>
          <a:bodyPr vert="horz" lIns="91440" tIns="45720" rIns="91440" bIns="45720" rtlCol="0"/>
          <a:lstStyle>
            <a:lvl1pPr algn="r">
              <a:defRPr sz="1200"/>
            </a:lvl1pPr>
          </a:lstStyle>
          <a:p>
            <a:fld id="{1CDEBD4E-AFDF-4FD8-B1BF-01F9387E5C80}" type="datetimeFigureOut">
              <a:rPr lang="en-US" smtClean="0"/>
              <a:t>5/8/2020</a:t>
            </a:fld>
            <a:endParaRPr lang="en-US"/>
          </a:p>
        </p:txBody>
      </p:sp>
      <p:sp>
        <p:nvSpPr>
          <p:cNvPr id="4" name="Slide Image Placeholder 3"/>
          <p:cNvSpPr>
            <a:spLocks noGrp="1" noRot="1" noChangeAspect="1"/>
          </p:cNvSpPr>
          <p:nvPr>
            <p:ph type="sldImg" idx="2"/>
          </p:nvPr>
        </p:nvSpPr>
        <p:spPr>
          <a:xfrm>
            <a:off x="-635000" y="914400"/>
            <a:ext cx="8128000" cy="4572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5791200"/>
            <a:ext cx="5486400" cy="54864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11580813"/>
            <a:ext cx="2971800" cy="6096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11580813"/>
            <a:ext cx="2971800" cy="609600"/>
          </a:xfrm>
          <a:prstGeom prst="rect">
            <a:avLst/>
          </a:prstGeom>
        </p:spPr>
        <p:txBody>
          <a:bodyPr vert="horz" lIns="91440" tIns="45720" rIns="91440" bIns="45720" rtlCol="0" anchor="b"/>
          <a:lstStyle>
            <a:lvl1pPr algn="r">
              <a:defRPr sz="1200"/>
            </a:lvl1pPr>
          </a:lstStyle>
          <a:p>
            <a:fld id="{F381E2B8-0E71-4DA6-B0B0-2869F652F2A6}" type="slidenum">
              <a:rPr lang="en-US" smtClean="0"/>
              <a:t>‹#›</a:t>
            </a:fld>
            <a:endParaRPr lang="en-US"/>
          </a:p>
        </p:txBody>
      </p:sp>
    </p:spTree>
    <p:extLst>
      <p:ext uri="{BB962C8B-B14F-4D97-AF65-F5344CB8AC3E}">
        <p14:creationId xmlns:p14="http://schemas.microsoft.com/office/powerpoint/2010/main" val="3249540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8314F6-A315-4DB1-88A2-036539A820F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7FD4AC0-4160-4EAC-9734-854488FFC976}"/>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6783D9C-3DD2-4BDF-BE48-D7129C3B5232}"/>
              </a:ext>
            </a:extLst>
          </p:cNvPr>
          <p:cNvSpPr>
            <a:spLocks noGrp="1"/>
          </p:cNvSpPr>
          <p:nvPr>
            <p:ph type="dt" sz="half" idx="10"/>
          </p:nvPr>
        </p:nvSpPr>
        <p:spPr>
          <a:xfrm>
            <a:off x="838200" y="6356350"/>
            <a:ext cx="2743200" cy="365125"/>
          </a:xfrm>
          <a:prstGeom prst="rect">
            <a:avLst/>
          </a:prstGeom>
        </p:spPr>
        <p:txBody>
          <a:bodyPr/>
          <a:lstStyle/>
          <a:p>
            <a:fld id="{EC394FD8-77C5-4A64-A0C3-40FE5A873394}" type="datetime1">
              <a:rPr lang="en-US" smtClean="0"/>
              <a:t>5/8/2020</a:t>
            </a:fld>
            <a:endParaRPr lang="en-US"/>
          </a:p>
        </p:txBody>
      </p:sp>
      <p:sp>
        <p:nvSpPr>
          <p:cNvPr id="5" name="Footer Placeholder 4">
            <a:extLst>
              <a:ext uri="{FF2B5EF4-FFF2-40B4-BE49-F238E27FC236}">
                <a16:creationId xmlns:a16="http://schemas.microsoft.com/office/drawing/2014/main" xmlns="" id="{35C60FF4-2286-4470-85F0-6C448682CC19}"/>
              </a:ext>
            </a:extLst>
          </p:cNvPr>
          <p:cNvSpPr>
            <a:spLocks noGrp="1"/>
          </p:cNvSpPr>
          <p:nvPr>
            <p:ph type="ftr" sz="quarter" idx="11"/>
          </p:nvPr>
        </p:nvSpPr>
        <p:spPr>
          <a:xfrm>
            <a:off x="4038600" y="6356350"/>
            <a:ext cx="4114800" cy="365125"/>
          </a:xfrm>
          <a:prstGeom prst="rect">
            <a:avLst/>
          </a:prstGeom>
        </p:spPr>
        <p:txBody>
          <a:bodyPr/>
          <a:lstStyle/>
          <a:p>
            <a:r>
              <a:rPr lang="en-US"/>
              <a:t>Financial Investing Powered By Data Science</a:t>
            </a:r>
          </a:p>
        </p:txBody>
      </p:sp>
      <p:sp>
        <p:nvSpPr>
          <p:cNvPr id="6" name="Slide Number Placeholder 5">
            <a:extLst>
              <a:ext uri="{FF2B5EF4-FFF2-40B4-BE49-F238E27FC236}">
                <a16:creationId xmlns:a16="http://schemas.microsoft.com/office/drawing/2014/main" xmlns="" id="{019C8EF7-45B8-4F1F-BC8A-76372DDDAB29}"/>
              </a:ext>
            </a:extLst>
          </p:cNvPr>
          <p:cNvSpPr>
            <a:spLocks noGrp="1"/>
          </p:cNvSpPr>
          <p:nvPr>
            <p:ph type="sldNum" sz="quarter" idx="12"/>
          </p:nvPr>
        </p:nvSpPr>
        <p:spPr>
          <a:xfrm>
            <a:off x="8610600" y="6356350"/>
            <a:ext cx="2743200" cy="365125"/>
          </a:xfrm>
          <a:prstGeom prst="rect">
            <a:avLst/>
          </a:prstGeom>
        </p:spPr>
        <p:txBody>
          <a:bodyPr/>
          <a:lstStyle/>
          <a:p>
            <a:fld id="{6173B4E9-4F3C-4880-B244-576F26C89435}" type="slidenum">
              <a:rPr lang="en-US" smtClean="0"/>
              <a:t>‹#›</a:t>
            </a:fld>
            <a:endParaRPr lang="en-US"/>
          </a:p>
        </p:txBody>
      </p:sp>
      <p:pic>
        <p:nvPicPr>
          <p:cNvPr id="7" name="Picture 6">
            <a:extLst>
              <a:ext uri="{FF2B5EF4-FFF2-40B4-BE49-F238E27FC236}">
                <a16:creationId xmlns:a16="http://schemas.microsoft.com/office/drawing/2014/main" xmlns="" id="{6B619BE6-4F88-124B-8FAF-57FD3D79A7A2}"/>
              </a:ext>
            </a:extLst>
          </p:cNvPr>
          <p:cNvPicPr>
            <a:picLocks noChangeAspect="1"/>
          </p:cNvPicPr>
          <p:nvPr userDrawn="1"/>
        </p:nvPicPr>
        <p:blipFill>
          <a:blip r:embed="rId2"/>
          <a:stretch>
            <a:fillRect/>
          </a:stretch>
        </p:blipFill>
        <p:spPr>
          <a:xfrm>
            <a:off x="8990108" y="6289752"/>
            <a:ext cx="3213043" cy="584046"/>
          </a:xfrm>
          <a:prstGeom prst="rect">
            <a:avLst/>
          </a:prstGeom>
        </p:spPr>
      </p:pic>
    </p:spTree>
    <p:extLst>
      <p:ext uri="{BB962C8B-B14F-4D97-AF65-F5344CB8AC3E}">
        <p14:creationId xmlns:p14="http://schemas.microsoft.com/office/powerpoint/2010/main" val="35083447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4D9AE1"/>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l="8273" t="2089" r="7283" b="2089"/>
          <a:stretch/>
        </p:blipFill>
        <p:spPr>
          <a:xfrm>
            <a:off x="0" y="0"/>
            <a:ext cx="4028068" cy="6856286"/>
          </a:xfrm>
          <a:prstGeom prst="rect">
            <a:avLst/>
          </a:prstGeom>
        </p:spPr>
      </p:pic>
      <p:sp>
        <p:nvSpPr>
          <p:cNvPr id="3" name="Object 2"/>
          <p:cNvSpPr/>
          <p:nvPr/>
        </p:nvSpPr>
        <p:spPr>
          <a:xfrm>
            <a:off x="4408972" y="3930728"/>
            <a:ext cx="952262" cy="38090"/>
          </a:xfrm>
          <a:prstGeom prst="rect">
            <a:avLst/>
          </a:prstGeom>
          <a:solidFill>
            <a:srgbClr val="FFFFFF"/>
          </a:solidFill>
        </p:spPr>
      </p:sp>
      <p:sp>
        <p:nvSpPr>
          <p:cNvPr id="4" name="Object 3"/>
          <p:cNvSpPr/>
          <p:nvPr/>
        </p:nvSpPr>
        <p:spPr>
          <a:xfrm>
            <a:off x="4408972" y="2113431"/>
            <a:ext cx="7779980" cy="1550663"/>
          </a:xfrm>
          <a:prstGeom prst="rect">
            <a:avLst/>
          </a:prstGeom>
          <a:noFill/>
        </p:spPr>
        <p:txBody>
          <a:bodyPr wrap="square" lIns="0" tIns="0" rIns="0" bIns="0" rtlCol="0" anchor="t"/>
          <a:lstStyle/>
          <a:p>
            <a:pPr algn="l">
              <a:lnSpc>
                <a:spcPts val="6804"/>
              </a:lnSpc>
              <a:spcAft>
                <a:spcPts val="600"/>
              </a:spcAft>
              <a:buNone/>
            </a:pPr>
            <a:r>
              <a:rPr lang="en-US" sz="8100" kern="0" spc="1035" dirty="0" smtClean="0">
                <a:solidFill>
                  <a:srgbClr val="FFFFFF"/>
                </a:solidFill>
                <a:latin typeface="Bebas Neue Book" pitchFamily="34" charset="0"/>
                <a:ea typeface="Bebas Neue Book" pitchFamily="34" charset="-122"/>
                <a:cs typeface="Bebas Neue Book" pitchFamily="34" charset="-120"/>
              </a:rPr>
              <a:t>Lending Club </a:t>
            </a:r>
            <a:br>
              <a:rPr lang="en-US" sz="8100" kern="0" spc="1035" dirty="0" smtClean="0">
                <a:solidFill>
                  <a:srgbClr val="FFFFFF"/>
                </a:solidFill>
                <a:latin typeface="Bebas Neue Book" pitchFamily="34" charset="0"/>
                <a:ea typeface="Bebas Neue Book" pitchFamily="34" charset="-122"/>
                <a:cs typeface="Bebas Neue Book" pitchFamily="34" charset="-120"/>
              </a:rPr>
            </a:br>
            <a:endParaRPr lang="en-US" dirty="0"/>
          </a:p>
        </p:txBody>
      </p:sp>
      <p:sp>
        <p:nvSpPr>
          <p:cNvPr id="5" name="Object 4"/>
          <p:cNvSpPr/>
          <p:nvPr/>
        </p:nvSpPr>
        <p:spPr>
          <a:xfrm>
            <a:off x="4408972" y="1530647"/>
            <a:ext cx="7779980" cy="168741"/>
          </a:xfrm>
          <a:prstGeom prst="rect">
            <a:avLst/>
          </a:prstGeom>
          <a:noFill/>
        </p:spPr>
        <p:txBody>
          <a:bodyPr wrap="square" lIns="0" tIns="0" rIns="0" bIns="0" rtlCol="0" anchor="t"/>
          <a:lstStyle/>
          <a:p>
            <a:pPr algn="l">
              <a:lnSpc>
                <a:spcPts val="1691"/>
              </a:lnSpc>
              <a:spcAft>
                <a:spcPts val="600"/>
              </a:spcAft>
              <a:buNone/>
            </a:pPr>
            <a:r>
              <a:rPr lang="en-US" sz="1700" kern="0" spc="220" dirty="0" smtClean="0">
                <a:solidFill>
                  <a:srgbClr val="F1F1F1"/>
                </a:solidFill>
                <a:latin typeface="Bebas Neue Book" pitchFamily="34" charset="0"/>
                <a:ea typeface="Bebas Neue Book" pitchFamily="34" charset="-122"/>
                <a:cs typeface="Bebas Neue Book" pitchFamily="34" charset="-120"/>
              </a:rPr>
              <a:t>Capstone Project</a:t>
            </a:r>
            <a:endParaRPr lang="en-US" dirty="0"/>
          </a:p>
        </p:txBody>
      </p:sp>
      <p:sp>
        <p:nvSpPr>
          <p:cNvPr id="6" name="Object 5"/>
          <p:cNvSpPr/>
          <p:nvPr/>
        </p:nvSpPr>
        <p:spPr>
          <a:xfrm>
            <a:off x="4408972" y="4182715"/>
            <a:ext cx="7732366" cy="1695571"/>
          </a:xfrm>
          <a:prstGeom prst="rect">
            <a:avLst/>
          </a:prstGeom>
          <a:noFill/>
        </p:spPr>
        <p:txBody>
          <a:bodyPr wrap="square" lIns="0" tIns="0" rIns="0" bIns="0" rtlCol="0" anchor="t"/>
          <a:lstStyle/>
          <a:p>
            <a:pPr algn="l">
              <a:lnSpc>
                <a:spcPts val="2524"/>
              </a:lnSpc>
              <a:spcAft>
                <a:spcPts val="600"/>
              </a:spcAft>
              <a:buNone/>
            </a:pPr>
            <a:r>
              <a:rPr lang="en-US" sz="3200" dirty="0" smtClean="0">
                <a:solidFill>
                  <a:srgbClr val="F1F1F1"/>
                </a:solidFill>
                <a:latin typeface="Source Sans Pro" pitchFamily="34" charset="0"/>
                <a:ea typeface="Source Sans Pro" pitchFamily="34" charset="-122"/>
                <a:cs typeface="Source Sans Pro" pitchFamily="34" charset="-120"/>
              </a:rPr>
              <a:t>Savvy Invest, LLC</a:t>
            </a:r>
            <a:endParaRPr lang="en-US" sz="2000" dirty="0" smtClean="0">
              <a:solidFill>
                <a:srgbClr val="F1F1F1"/>
              </a:solidFill>
              <a:latin typeface="Source Sans Pro" pitchFamily="34" charset="0"/>
              <a:ea typeface="Source Sans Pro" pitchFamily="34" charset="-122"/>
              <a:cs typeface="Source Sans Pro" pitchFamily="34" charset="-120"/>
            </a:endParaRPr>
          </a:p>
          <a:p>
            <a:pPr algn="l">
              <a:lnSpc>
                <a:spcPts val="2524"/>
              </a:lnSpc>
              <a:spcAft>
                <a:spcPts val="600"/>
              </a:spcAft>
              <a:buNone/>
            </a:pPr>
            <a:endParaRPr lang="en-US" sz="2000" dirty="0">
              <a:solidFill>
                <a:srgbClr val="F1F1F1"/>
              </a:solidFill>
              <a:latin typeface="Source Sans Pro" pitchFamily="34" charset="0"/>
              <a:ea typeface="Source Sans Pro" pitchFamily="34" charset="-122"/>
              <a:cs typeface="Source Sans Pro" pitchFamily="34" charset="-120"/>
            </a:endParaRPr>
          </a:p>
          <a:p>
            <a:pPr algn="l">
              <a:lnSpc>
                <a:spcPts val="2524"/>
              </a:lnSpc>
              <a:spcAft>
                <a:spcPts val="600"/>
              </a:spcAft>
              <a:buNone/>
            </a:pPr>
            <a:r>
              <a:rPr lang="en-US" sz="2000" dirty="0" smtClean="0">
                <a:solidFill>
                  <a:srgbClr val="F1F1F1"/>
                </a:solidFill>
                <a:latin typeface="Source Sans Pro" pitchFamily="34" charset="0"/>
                <a:ea typeface="Source Sans Pro" pitchFamily="34" charset="-122"/>
                <a:cs typeface="Source Sans Pro" pitchFamily="34" charset="-120"/>
              </a:rPr>
              <a:t>By: Nickolas Abrarpour</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0" y="148707"/>
            <a:ext cx="11617595" cy="333292"/>
          </a:xfrm>
          <a:prstGeom prst="rect">
            <a:avLst/>
          </a:prstGeom>
          <a:noFill/>
        </p:spPr>
        <p:txBody>
          <a:bodyPr wrap="square" lIns="0" tIns="0" rIns="0" bIns="0" rtlCol="0" anchor="t"/>
          <a:lstStyle/>
          <a:p>
            <a:pPr algn="l">
              <a:lnSpc>
                <a:spcPts val="3150"/>
              </a:lnSpc>
              <a:spcAft>
                <a:spcPts val="600"/>
              </a:spcAft>
              <a:buNone/>
            </a:pPr>
            <a:r>
              <a:rPr lang="en-US" sz="3000" dirty="0" smtClean="0"/>
              <a:t>Loans Issued by Region (cont’d)</a:t>
            </a:r>
            <a:endParaRPr lang="en-US" sz="3000"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9</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pic>
        <p:nvPicPr>
          <p:cNvPr id="8194" name="Picture 2" descr="https://www.kaggleusercontent.com/kf/5235439/eyJhbGciOiJkaXIiLCJlbmMiOiJBMTI4Q0JDLUhTMjU2In0..P6M22wG37WnyRUI_mYvgkQ.Z5DnKRVMyIn_bcyyPFkdY4uS09HkhZWp8uE-50hejDHJiC4JjX9muqMfaKK2sIjd512Gj3PAo637YzAQOywtNdGx6T_LzQePJ80uOJpgLd0BtXAiMOXx9isPP54eX8AmcxKAYKDx8MgNXUxCSTOCqULBGqS4eSNejKN7HyoUCGPG0z2LdMdduB2BI8yIDzONf57ClPEhGMXVOEH8nE7gxhkvOQWXAu9FYGlYUqxo27PpDNeofuH8I47q5eHniwjM8MZUUnCKgeglyss6ug-owtJZCw97nTPc9RlCAmRBxfkn0qCmhTE9fYeJQDM_VpUbKQter3TNhUl0wpyjJ7u7GGRXJmRVC1eqzaTORtI2foZc6w80kQMMTLpRf1Du2LDCJ8kYNO3h_qarLTrsl3m4HAtMIQh_5jv7DdrywEEoCV_CTq44_ik4rjVrQKuwku6eulkDHbcb3IvT8FJpUTHBHWDetpMB3VpWJlE8HmBmchidTukjLsICh9zEYi4gjpd3roX8-jxCg6b7CJS-Nyt1ZlZIFpg3cDXY_ogKE6H2zIOi0KEg2QVSKMjWoMkKjAuGfDVsKAlSeYJETuhMOn5z66Ep5-BfE-KmdfGImGzXUb2s3slJPX8nSlVAQ8P3wmVQapfAxybPpbTySfIROolQctBjiuCj4ew68XmUjUkDWNDsOvYpUz6OEGvzNDrlRsf4.wxyhuzzJDn5kYu8QH3etXA/__results___files/__results___18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5334" y="658951"/>
            <a:ext cx="6800119" cy="6015491"/>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6"/>
          <p:cNvSpPr/>
          <p:nvPr/>
        </p:nvSpPr>
        <p:spPr>
          <a:xfrm>
            <a:off x="307069" y="1023174"/>
            <a:ext cx="4808922" cy="5181684"/>
          </a:xfrm>
          <a:prstGeom prst="rect">
            <a:avLst/>
          </a:prstGeom>
          <a:noFill/>
        </p:spPr>
        <p:txBody>
          <a:bodyPr wrap="square" lIns="0" tIns="0" rIns="0" bIns="0" rtlCol="0" anchor="t"/>
          <a:lstStyle/>
          <a:p>
            <a:pPr marL="285750" indent="-285750">
              <a:buFontTx/>
              <a:buChar char="-"/>
            </a:pPr>
            <a:r>
              <a:rPr lang="en-US" b="1" dirty="0" smtClean="0"/>
              <a:t>West</a:t>
            </a:r>
            <a:r>
              <a:rPr lang="en-US" b="1" dirty="0"/>
              <a:t> </a:t>
            </a:r>
            <a:r>
              <a:rPr lang="en-US" dirty="0"/>
              <a:t>and </a:t>
            </a:r>
            <a:r>
              <a:rPr lang="en-US" b="1" dirty="0" err="1"/>
              <a:t>SouthEast</a:t>
            </a:r>
            <a:r>
              <a:rPr lang="en-US" b="1" dirty="0"/>
              <a:t> </a:t>
            </a:r>
            <a:r>
              <a:rPr lang="en-US" dirty="0"/>
              <a:t>had a higher percentage in most of </a:t>
            </a:r>
            <a:r>
              <a:rPr lang="en-US" dirty="0" smtClean="0"/>
              <a:t>Grade B </a:t>
            </a:r>
            <a:r>
              <a:rPr lang="en-US" dirty="0"/>
              <a:t>"bad" </a:t>
            </a:r>
            <a:r>
              <a:rPr lang="en-US" dirty="0" smtClean="0"/>
              <a:t>loans</a:t>
            </a:r>
            <a:endParaRPr lang="en-US" dirty="0"/>
          </a:p>
          <a:p>
            <a:pPr marL="285750" indent="-285750">
              <a:buFontTx/>
              <a:buChar char="-"/>
            </a:pPr>
            <a:endParaRPr lang="en-US" dirty="0" smtClean="0"/>
          </a:p>
          <a:p>
            <a:pPr marL="285750" indent="-285750">
              <a:buFontTx/>
              <a:buChar char="-"/>
            </a:pPr>
            <a:r>
              <a:rPr lang="en-US" dirty="0" smtClean="0"/>
              <a:t>The</a:t>
            </a:r>
            <a:r>
              <a:rPr lang="en-US" dirty="0"/>
              <a:t> </a:t>
            </a:r>
            <a:r>
              <a:rPr lang="en-US" b="1" dirty="0" err="1"/>
              <a:t>NorthEast</a:t>
            </a:r>
            <a:r>
              <a:rPr lang="en-US" dirty="0"/>
              <a:t> region had a higher </a:t>
            </a:r>
            <a:r>
              <a:rPr lang="en-US" dirty="0" smtClean="0"/>
              <a:t>percentage </a:t>
            </a:r>
            <a:r>
              <a:rPr lang="en-US" dirty="0"/>
              <a:t>in </a:t>
            </a:r>
            <a:r>
              <a:rPr lang="en-US" b="1" dirty="0"/>
              <a:t>Grace Period</a:t>
            </a:r>
            <a:r>
              <a:rPr lang="en-US" dirty="0"/>
              <a:t> and </a:t>
            </a:r>
            <a:r>
              <a:rPr lang="en-US" b="1" dirty="0"/>
              <a:t>Does not meet Credit Policy</a:t>
            </a:r>
            <a:r>
              <a:rPr lang="en-US" dirty="0"/>
              <a:t> loan status. </a:t>
            </a:r>
            <a:r>
              <a:rPr lang="en-US" dirty="0" smtClean="0"/>
              <a:t>(both are not </a:t>
            </a:r>
            <a:r>
              <a:rPr lang="en-US" dirty="0"/>
              <a:t>considered as bad as </a:t>
            </a:r>
            <a:r>
              <a:rPr lang="en-US" b="1" dirty="0" smtClean="0"/>
              <a:t>default</a:t>
            </a:r>
            <a:r>
              <a:rPr lang="en-US" dirty="0"/>
              <a:t> </a:t>
            </a:r>
            <a:r>
              <a:rPr lang="en-US" dirty="0" smtClean="0"/>
              <a:t>for instance) </a:t>
            </a:r>
          </a:p>
          <a:p>
            <a:pPr marL="285750" indent="-285750">
              <a:buFontTx/>
              <a:buChar char="-"/>
            </a:pPr>
            <a:endParaRPr lang="en-US" dirty="0"/>
          </a:p>
          <a:p>
            <a:pPr marL="285750" indent="-285750">
              <a:buFontTx/>
              <a:buChar char="-"/>
            </a:pPr>
            <a:r>
              <a:rPr lang="en-US" b="1" dirty="0" smtClean="0"/>
              <a:t>West</a:t>
            </a:r>
            <a:r>
              <a:rPr lang="en-US" dirty="0"/>
              <a:t> and </a:t>
            </a:r>
            <a:r>
              <a:rPr lang="en-US" b="1" dirty="0" err="1"/>
              <a:t>SouthEast</a:t>
            </a:r>
            <a:r>
              <a:rPr lang="en-US" dirty="0"/>
              <a:t> regions have the most undesirable loan status, but just by a slightly higher percentage compared to the </a:t>
            </a:r>
            <a:r>
              <a:rPr lang="en-US" b="1" dirty="0" err="1"/>
              <a:t>NorthEast</a:t>
            </a:r>
            <a:r>
              <a:rPr lang="en-US" dirty="0"/>
              <a:t> region</a:t>
            </a:r>
            <a:r>
              <a:rPr lang="en-US" dirty="0" smtClean="0"/>
              <a:t>.</a:t>
            </a:r>
          </a:p>
          <a:p>
            <a:endParaRPr lang="en-US" dirty="0" smtClean="0"/>
          </a:p>
          <a:p>
            <a:pPr marL="285750" indent="-285750">
              <a:buFontTx/>
              <a:buChar char="-"/>
            </a:pPr>
            <a:r>
              <a:rPr lang="en-US" dirty="0" smtClean="0"/>
              <a:t>Regional analysis gives us an idea of geographic distribution (and not the risk level of loans)</a:t>
            </a:r>
            <a:endParaRPr lang="en-US" dirty="0"/>
          </a:p>
        </p:txBody>
      </p:sp>
    </p:spTree>
    <p:extLst>
      <p:ext uri="{BB962C8B-B14F-4D97-AF65-F5344CB8AC3E}">
        <p14:creationId xmlns:p14="http://schemas.microsoft.com/office/powerpoint/2010/main" val="762872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0" y="315353"/>
            <a:ext cx="11617595" cy="333292"/>
          </a:xfrm>
          <a:prstGeom prst="rect">
            <a:avLst/>
          </a:prstGeom>
          <a:noFill/>
        </p:spPr>
        <p:txBody>
          <a:bodyPr wrap="square" lIns="0" tIns="0" rIns="0" bIns="0" rtlCol="0" anchor="t"/>
          <a:lstStyle/>
          <a:p>
            <a:pPr algn="l">
              <a:lnSpc>
                <a:spcPts val="3150"/>
              </a:lnSpc>
              <a:spcAft>
                <a:spcPts val="600"/>
              </a:spcAft>
              <a:buNone/>
            </a:pPr>
            <a:r>
              <a:rPr lang="en-US" sz="3000" dirty="0" smtClean="0"/>
              <a:t>Loans Issued by State</a:t>
            </a:r>
            <a:endParaRPr lang="en-US" sz="3000"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9</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7953" y="148501"/>
            <a:ext cx="6667500" cy="4286250"/>
          </a:xfrm>
          <a:prstGeom prst="rect">
            <a:avLst/>
          </a:prstGeom>
        </p:spPr>
      </p:pic>
      <p:sp>
        <p:nvSpPr>
          <p:cNvPr id="6" name="Rectangle 5"/>
          <p:cNvSpPr/>
          <p:nvPr/>
        </p:nvSpPr>
        <p:spPr>
          <a:xfrm>
            <a:off x="299347" y="1292444"/>
            <a:ext cx="5552813" cy="3970318"/>
          </a:xfrm>
          <a:prstGeom prst="rect">
            <a:avLst/>
          </a:prstGeom>
        </p:spPr>
        <p:txBody>
          <a:bodyPr wrap="square">
            <a:spAutoFit/>
          </a:bodyPr>
          <a:lstStyle/>
          <a:p>
            <a:r>
              <a:rPr lang="en-US" b="1" u="sng" dirty="0"/>
              <a:t>Summary:</a:t>
            </a:r>
          </a:p>
          <a:p>
            <a:endParaRPr lang="en-US" b="1" dirty="0" smtClean="0"/>
          </a:p>
          <a:p>
            <a:r>
              <a:rPr lang="en-US" b="1" dirty="0" smtClean="0"/>
              <a:t>- California</a:t>
            </a:r>
            <a:r>
              <a:rPr lang="en-US" b="1" dirty="0"/>
              <a:t>, Texas, New York and Florida</a:t>
            </a:r>
            <a:r>
              <a:rPr lang="en-US" dirty="0"/>
              <a:t> are the states in which the highest amount of loans were issued.</a:t>
            </a:r>
          </a:p>
          <a:p>
            <a:endParaRPr lang="en-US" dirty="0" smtClean="0"/>
          </a:p>
          <a:p>
            <a:r>
              <a:rPr lang="en-US" dirty="0" smtClean="0"/>
              <a:t>- Interesting </a:t>
            </a:r>
            <a:r>
              <a:rPr lang="en-US" dirty="0"/>
              <a:t>enough, all four states have </a:t>
            </a:r>
            <a:r>
              <a:rPr lang="en-US" dirty="0" smtClean="0"/>
              <a:t>~</a:t>
            </a:r>
            <a:r>
              <a:rPr lang="en-US" dirty="0"/>
              <a:t> </a:t>
            </a:r>
            <a:r>
              <a:rPr lang="en-US" b="1" dirty="0"/>
              <a:t>interest </a:t>
            </a:r>
            <a:r>
              <a:rPr lang="en-US" b="1" dirty="0" smtClean="0"/>
              <a:t> rates of </a:t>
            </a:r>
            <a:r>
              <a:rPr lang="en-US" b="1" dirty="0"/>
              <a:t>13%</a:t>
            </a:r>
            <a:r>
              <a:rPr lang="en-US" dirty="0"/>
              <a:t> which is at the same level of the average interest rate for all states (13.24</a:t>
            </a:r>
            <a:r>
              <a:rPr lang="en-US" dirty="0" smtClean="0"/>
              <a:t>%)</a:t>
            </a:r>
          </a:p>
          <a:p>
            <a:endParaRPr lang="en-US" dirty="0"/>
          </a:p>
          <a:p>
            <a:r>
              <a:rPr lang="en-US" dirty="0" smtClean="0"/>
              <a:t>- California</a:t>
            </a:r>
            <a:r>
              <a:rPr lang="en-US" dirty="0"/>
              <a:t>, Texas and New York are </a:t>
            </a:r>
            <a:r>
              <a:rPr lang="en-US" b="1" dirty="0"/>
              <a:t>all above the average annual income</a:t>
            </a:r>
            <a:r>
              <a:rPr lang="en-US" dirty="0"/>
              <a:t> (with the exclusion of Florida), this might give possible indication why most loans are issued in these states.</a:t>
            </a:r>
          </a:p>
        </p:txBody>
      </p:sp>
      <p:pic>
        <p:nvPicPr>
          <p:cNvPr id="9220"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23814" t="25496" r="47958" b="53906"/>
          <a:stretch/>
        </p:blipFill>
        <p:spPr bwMode="auto">
          <a:xfrm>
            <a:off x="6997510" y="4023360"/>
            <a:ext cx="4336868" cy="2024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3150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800" kern="0" spc="479" dirty="0" smtClean="0">
                <a:solidFill>
                  <a:srgbClr val="3E4B4D"/>
                </a:solidFill>
                <a:latin typeface="Bebas Neue Book" pitchFamily="34" charset="0"/>
                <a:ea typeface="Bebas Neue Book" pitchFamily="34" charset="-122"/>
                <a:cs typeface="Bebas Neue Book" pitchFamily="34" charset="-120"/>
              </a:rPr>
              <a:t>Regiona</a:t>
            </a:r>
            <a:r>
              <a:rPr lang="en-US" sz="3800" kern="0" spc="479" dirty="0" smtClean="0">
                <a:solidFill>
                  <a:srgbClr val="3E4B4D"/>
                </a:solidFill>
                <a:latin typeface="Bebas Neue Book" pitchFamily="34" charset="0"/>
                <a:ea typeface="Bebas Neue Book" pitchFamily="34" charset="-122"/>
                <a:cs typeface="Bebas Neue Book" pitchFamily="34" charset="-120"/>
              </a:rPr>
              <a:t>l Default</a:t>
            </a:r>
            <a:endParaRPr lang="en-US"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10</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5804" y="1441724"/>
            <a:ext cx="6820038" cy="4384310"/>
          </a:xfrm>
          <a:prstGeom prst="rect">
            <a:avLst/>
          </a:prstGeom>
        </p:spPr>
      </p:pic>
    </p:spTree>
    <p:extLst>
      <p:ext uri="{BB962C8B-B14F-4D97-AF65-F5344CB8AC3E}">
        <p14:creationId xmlns:p14="http://schemas.microsoft.com/office/powerpoint/2010/main" val="2752136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000" dirty="0" smtClean="0"/>
              <a:t>Analysis by Income Category</a:t>
            </a:r>
            <a:endParaRPr lang="en-US" sz="3000" dirty="0"/>
          </a:p>
        </p:txBody>
      </p:sp>
      <p:sp>
        <p:nvSpPr>
          <p:cNvPr id="7" name="Object 6"/>
          <p:cNvSpPr/>
          <p:nvPr/>
        </p:nvSpPr>
        <p:spPr>
          <a:xfrm>
            <a:off x="618970" y="1345474"/>
            <a:ext cx="11474755" cy="5006113"/>
          </a:xfrm>
          <a:prstGeom prst="rect">
            <a:avLst/>
          </a:prstGeom>
          <a:noFill/>
        </p:spPr>
        <p:txBody>
          <a:bodyPr wrap="square" lIns="0" tIns="0" rIns="0" bIns="0" rtlCol="0" anchor="t"/>
          <a:lstStyle/>
          <a:p>
            <a:r>
              <a:rPr lang="en-US" sz="1400" i="1" dirty="0" smtClean="0"/>
              <a:t>Created </a:t>
            </a:r>
            <a:r>
              <a:rPr lang="en-US" sz="1400" i="1" dirty="0"/>
              <a:t>different </a:t>
            </a:r>
            <a:r>
              <a:rPr lang="en-US" sz="1400" b="1" i="1" dirty="0"/>
              <a:t>income categories </a:t>
            </a:r>
            <a:r>
              <a:rPr lang="en-US" sz="1400" i="1" dirty="0"/>
              <a:t>in order to detect important </a:t>
            </a:r>
            <a:r>
              <a:rPr lang="en-US" sz="1400" i="1" dirty="0" smtClean="0"/>
              <a:t>patterns </a:t>
            </a:r>
            <a:r>
              <a:rPr lang="en-US" sz="1400" i="1" dirty="0"/>
              <a:t>and </a:t>
            </a:r>
            <a:r>
              <a:rPr lang="en-US" sz="1400" i="1" dirty="0" smtClean="0"/>
              <a:t>do an in-depth analysis</a:t>
            </a:r>
            <a:r>
              <a:rPr lang="en-US" sz="1400" i="1" dirty="0"/>
              <a:t>.</a:t>
            </a:r>
          </a:p>
          <a:p>
            <a:endParaRPr lang="en-US" sz="1400" b="1" dirty="0" smtClean="0"/>
          </a:p>
          <a:p>
            <a:r>
              <a:rPr lang="en-US" sz="1400" u="sng" dirty="0" smtClean="0"/>
              <a:t>Points to consider: </a:t>
            </a:r>
            <a:r>
              <a:rPr lang="en-US" sz="1400" dirty="0"/>
              <a:t/>
            </a:r>
            <a:br>
              <a:rPr lang="en-US" sz="1400" dirty="0"/>
            </a:br>
            <a:endParaRPr lang="en-US" sz="1400" dirty="0"/>
          </a:p>
          <a:p>
            <a:r>
              <a:rPr lang="en-US" sz="1400" b="1" dirty="0" smtClean="0"/>
              <a:t>- Low </a:t>
            </a:r>
            <a:r>
              <a:rPr lang="en-US" sz="1400" b="1" dirty="0"/>
              <a:t>income category:</a:t>
            </a:r>
            <a:r>
              <a:rPr lang="en-US" sz="1400" dirty="0"/>
              <a:t> Borrowers that have an annual income lower or equal to 100,000 </a:t>
            </a:r>
            <a:r>
              <a:rPr lang="en-US" sz="1400" dirty="0" err="1"/>
              <a:t>usd</a:t>
            </a:r>
            <a:r>
              <a:rPr lang="en-US" sz="1400" dirty="0"/>
              <a:t>.</a:t>
            </a:r>
          </a:p>
          <a:p>
            <a:r>
              <a:rPr lang="en-US" sz="1400" b="1" dirty="0" smtClean="0"/>
              <a:t>- Medium </a:t>
            </a:r>
            <a:r>
              <a:rPr lang="en-US" sz="1400" b="1" dirty="0"/>
              <a:t>income category:</a:t>
            </a:r>
            <a:r>
              <a:rPr lang="en-US" sz="1400" dirty="0"/>
              <a:t> Borrowers that have an annual income higher than 100,000 </a:t>
            </a:r>
            <a:r>
              <a:rPr lang="en-US" sz="1400" dirty="0" err="1"/>
              <a:t>usd</a:t>
            </a:r>
            <a:r>
              <a:rPr lang="en-US" sz="1400" dirty="0"/>
              <a:t> but lower or equal to 200,000 </a:t>
            </a:r>
            <a:r>
              <a:rPr lang="en-US" sz="1400" dirty="0" err="1"/>
              <a:t>usd</a:t>
            </a:r>
            <a:r>
              <a:rPr lang="en-US" sz="1400" dirty="0"/>
              <a:t>.</a:t>
            </a:r>
          </a:p>
          <a:p>
            <a:r>
              <a:rPr lang="en-US" sz="1400" b="1" dirty="0" smtClean="0"/>
              <a:t>- High </a:t>
            </a:r>
            <a:r>
              <a:rPr lang="en-US" sz="1400" b="1" dirty="0"/>
              <a:t>income category: </a:t>
            </a:r>
            <a:r>
              <a:rPr lang="en-US" sz="1400" dirty="0"/>
              <a:t>Borrowers that have an annual income higher </a:t>
            </a:r>
            <a:r>
              <a:rPr lang="en-US" sz="1400" dirty="0" err="1"/>
              <a:t>tha</a:t>
            </a:r>
            <a:r>
              <a:rPr lang="en-US" sz="1400" dirty="0"/>
              <a:t> 200,000 </a:t>
            </a:r>
            <a:r>
              <a:rPr lang="en-US" sz="1400" dirty="0" err="1"/>
              <a:t>usd</a:t>
            </a:r>
            <a:r>
              <a:rPr lang="en-US" sz="1400" dirty="0"/>
              <a:t>.</a:t>
            </a:r>
          </a:p>
          <a:p>
            <a:endParaRPr lang="en-US" sz="1400" b="1" dirty="0" smtClean="0"/>
          </a:p>
          <a:p>
            <a:r>
              <a:rPr lang="en-US" sz="1400" b="1" dirty="0" smtClean="0"/>
              <a:t>Summary:</a:t>
            </a:r>
          </a:p>
          <a:p>
            <a:endParaRPr lang="en-US" sz="1400" dirty="0"/>
          </a:p>
          <a:p>
            <a:pPr marL="285750" indent="-285750">
              <a:buFontTx/>
              <a:buChar char="-"/>
            </a:pPr>
            <a:r>
              <a:rPr lang="en-US" sz="1400" dirty="0" smtClean="0"/>
              <a:t>Borrowers </a:t>
            </a:r>
            <a:r>
              <a:rPr lang="en-US" sz="1400" dirty="0"/>
              <a:t>that made part of the </a:t>
            </a:r>
            <a:r>
              <a:rPr lang="en-US" sz="1400" b="1" dirty="0"/>
              <a:t>high income category</a:t>
            </a:r>
            <a:r>
              <a:rPr lang="en-US" sz="1400" dirty="0"/>
              <a:t> took higher loan amounts than people from </a:t>
            </a:r>
            <a:r>
              <a:rPr lang="en-US" sz="1400" b="1" dirty="0"/>
              <a:t>low</a:t>
            </a:r>
            <a:r>
              <a:rPr lang="en-US" sz="1400" dirty="0"/>
              <a:t> and </a:t>
            </a:r>
            <a:r>
              <a:rPr lang="en-US" sz="1400" b="1" dirty="0"/>
              <a:t>medium income categories.</a:t>
            </a:r>
            <a:r>
              <a:rPr lang="en-US" sz="1400" dirty="0"/>
              <a:t> Of course, people with higher annual incomes are more likely to pay loans with a higher amount. (First row to the left of the subplots</a:t>
            </a:r>
            <a:r>
              <a:rPr lang="en-US" sz="1400" dirty="0" smtClean="0"/>
              <a:t>)</a:t>
            </a:r>
          </a:p>
          <a:p>
            <a:pPr marL="285750" indent="-285750">
              <a:buFontTx/>
              <a:buChar char="-"/>
            </a:pPr>
            <a:endParaRPr lang="en-US" sz="1400" dirty="0"/>
          </a:p>
          <a:p>
            <a:pPr marL="285750" indent="-285750">
              <a:buFontTx/>
              <a:buChar char="-"/>
            </a:pPr>
            <a:r>
              <a:rPr lang="en-US" sz="1400" dirty="0" smtClean="0"/>
              <a:t>Loans </a:t>
            </a:r>
            <a:r>
              <a:rPr lang="en-US" sz="1400" dirty="0"/>
              <a:t>that were borrowed by the </a:t>
            </a:r>
            <a:r>
              <a:rPr lang="en-US" sz="1400" b="1" dirty="0"/>
              <a:t>Low income category</a:t>
            </a:r>
            <a:r>
              <a:rPr lang="en-US" sz="1400" dirty="0"/>
              <a:t> had a slightly higher change of becoming a bad loan. (First row to the right of the subplots</a:t>
            </a:r>
            <a:r>
              <a:rPr lang="en-US" sz="1400" dirty="0" smtClean="0"/>
              <a:t>)</a:t>
            </a:r>
          </a:p>
          <a:p>
            <a:pPr marL="285750" indent="-285750">
              <a:buFontTx/>
              <a:buChar char="-"/>
            </a:pPr>
            <a:endParaRPr lang="en-US" sz="1400" dirty="0"/>
          </a:p>
          <a:p>
            <a:pPr marL="285750" indent="-285750">
              <a:buFontTx/>
              <a:buChar char="-"/>
            </a:pPr>
            <a:r>
              <a:rPr lang="en-US" sz="1400" dirty="0" smtClean="0"/>
              <a:t>Borrowers </a:t>
            </a:r>
            <a:r>
              <a:rPr lang="en-US" sz="1400" dirty="0"/>
              <a:t>with </a:t>
            </a:r>
            <a:r>
              <a:rPr lang="en-US" sz="1400" b="1" dirty="0"/>
              <a:t>High</a:t>
            </a:r>
            <a:r>
              <a:rPr lang="en-US" sz="1400" dirty="0"/>
              <a:t> and </a:t>
            </a:r>
            <a:r>
              <a:rPr lang="en-US" sz="1400" b="1" dirty="0"/>
              <a:t>Medium</a:t>
            </a:r>
            <a:r>
              <a:rPr lang="en-US" sz="1400" dirty="0"/>
              <a:t> annual incomes had a longer employment length than people with lower incomes.(Second row to the left of the subplots</a:t>
            </a:r>
            <a:r>
              <a:rPr lang="en-US" sz="1400" dirty="0" smtClean="0"/>
              <a:t>)</a:t>
            </a:r>
          </a:p>
          <a:p>
            <a:pPr marL="285750" indent="-285750">
              <a:buFontTx/>
              <a:buChar char="-"/>
            </a:pPr>
            <a:endParaRPr lang="en-US" sz="1400" dirty="0"/>
          </a:p>
          <a:p>
            <a:pPr marL="285750" indent="-285750">
              <a:buFontTx/>
              <a:buChar char="-"/>
            </a:pPr>
            <a:r>
              <a:rPr lang="en-US" sz="1400" dirty="0" smtClean="0"/>
              <a:t>Borrowers </a:t>
            </a:r>
            <a:r>
              <a:rPr lang="en-US" sz="1400" dirty="0"/>
              <a:t>with a lower income had on average </a:t>
            </a:r>
            <a:r>
              <a:rPr lang="en-US" sz="1400" b="1" dirty="0"/>
              <a:t>higher interest rates</a:t>
            </a:r>
            <a:r>
              <a:rPr lang="en-US" sz="1400" dirty="0"/>
              <a:t> while people with a higher annual income had </a:t>
            </a:r>
            <a:r>
              <a:rPr lang="en-US" sz="1400" b="1" dirty="0"/>
              <a:t>lower interest rates</a:t>
            </a:r>
            <a:r>
              <a:rPr lang="en-US" sz="1400" dirty="0"/>
              <a:t> on their loans. (Second row to the right of the subplots</a:t>
            </a:r>
            <a:r>
              <a:rPr lang="en-US" sz="1400" dirty="0" smtClean="0"/>
              <a:t>)</a:t>
            </a:r>
          </a:p>
          <a:p>
            <a:pPr marL="285750" indent="-285750">
              <a:buFontTx/>
              <a:buChar char="-"/>
            </a:pPr>
            <a:endParaRPr lang="en-US" sz="1400"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9</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spTree>
    <p:extLst>
      <p:ext uri="{BB962C8B-B14F-4D97-AF65-F5344CB8AC3E}">
        <p14:creationId xmlns:p14="http://schemas.microsoft.com/office/powerpoint/2010/main" val="3726177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000" dirty="0" smtClean="0"/>
              <a:t>Analysis by Income Category</a:t>
            </a:r>
            <a:endParaRPr lang="en-US" sz="3000"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9</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pic>
        <p:nvPicPr>
          <p:cNvPr id="10242" name="Picture 2" descr="https://www.kaggleusercontent.com/kf/5235439/eyJhbGciOiJkaXIiLCJlbmMiOiJBMTI4Q0JDLUhTMjU2In0..P6M22wG37WnyRUI_mYvgkQ.Z5DnKRVMyIn_bcyyPFkdY4uS09HkhZWp8uE-50hejDHJiC4JjX9muqMfaKK2sIjd512Gj3PAo637YzAQOywtNdGx6T_LzQePJ80uOJpgLd0BtXAiMOXx9isPP54eX8AmcxKAYKDx8MgNXUxCSTOCqULBGqS4eSNejKN7HyoUCGPG0z2LdMdduB2BI8yIDzONf57ClPEhGMXVOEH8nE7gxhkvOQWXAu9FYGlYUqxo27PpDNeofuH8I47q5eHniwjM8MZUUnCKgeglyss6ug-owtJZCw97nTPc9RlCAmRBxfkn0qCmhTE9fYeJQDM_VpUbKQter3TNhUl0wpyjJ7u7GGRXJmRVC1eqzaTORtI2foZc6w80kQMMTLpRf1Du2LDCJ8kYNO3h_qarLTrsl3m4HAtMIQh_5jv7DdrywEEoCV_CTq44_ik4rjVrQKuwku6eulkDHbcb3IvT8FJpUTHBHWDetpMB3VpWJlE8HmBmchidTukjLsICh9zEYi4gjpd3roX8-jxCg6b7CJS-Nyt1ZlZIFpg3cDXY_ogKE6H2zIOi0KEg2QVSKMjWoMkKjAuGfDVsKAlSeYJETuhMOn5z66Ep5-BfE-KmdfGImGzXUb2s3slJPX8nSlVAQ8P3wmVQapfAxybPpbTySfIROolQctBjiuCj4ew68XmUjUkDWNDsOvYpUz6OEGvzNDrlRsf4.wxyhuzzJDn5kYu8QH3etXA/__results___files/__results___29_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345" y="1441724"/>
            <a:ext cx="9426935" cy="4149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119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000" dirty="0" smtClean="0"/>
              <a:t>Determination of a Bad Loan</a:t>
            </a:r>
            <a:endParaRPr lang="en-US" sz="3000" dirty="0"/>
          </a:p>
        </p:txBody>
      </p:sp>
      <p:sp>
        <p:nvSpPr>
          <p:cNvPr id="7" name="Object 6"/>
          <p:cNvSpPr/>
          <p:nvPr/>
        </p:nvSpPr>
        <p:spPr>
          <a:xfrm>
            <a:off x="618970" y="1345474"/>
            <a:ext cx="11474755" cy="5006113"/>
          </a:xfrm>
          <a:prstGeom prst="rect">
            <a:avLst/>
          </a:prstGeom>
          <a:noFill/>
        </p:spPr>
        <p:txBody>
          <a:bodyPr wrap="square" lIns="0" tIns="0" rIns="0" bIns="0" rtlCol="0" anchor="t"/>
          <a:lstStyle/>
          <a:p>
            <a:r>
              <a:rPr lang="en-US" b="1" dirty="0"/>
              <a:t>What we need to know</a:t>
            </a:r>
            <a:r>
              <a:rPr lang="en-US" b="1" dirty="0" smtClean="0"/>
              <a:t>:</a:t>
            </a:r>
          </a:p>
          <a:p>
            <a:endParaRPr lang="en-US" b="1" dirty="0"/>
          </a:p>
          <a:p>
            <a:pPr marL="285750" indent="-285750">
              <a:buFontTx/>
              <a:buChar char="-"/>
            </a:pPr>
            <a:r>
              <a:rPr lang="en-US" dirty="0" smtClean="0"/>
              <a:t>There </a:t>
            </a:r>
            <a:r>
              <a:rPr lang="en-US" dirty="0"/>
              <a:t>might be possible factors that contribute in whether a loan is bad or not</a:t>
            </a:r>
            <a:r>
              <a:rPr lang="en-US" dirty="0" smtClean="0"/>
              <a:t>.</a:t>
            </a:r>
          </a:p>
          <a:p>
            <a:endParaRPr lang="en-US" dirty="0"/>
          </a:p>
          <a:p>
            <a:pPr marL="285750" indent="-285750">
              <a:buFontTx/>
              <a:buChar char="-"/>
            </a:pPr>
            <a:r>
              <a:rPr lang="en-US" dirty="0" smtClean="0"/>
              <a:t>Factors that increase </a:t>
            </a:r>
            <a:r>
              <a:rPr lang="en-US" dirty="0"/>
              <a:t>risk </a:t>
            </a:r>
            <a:r>
              <a:rPr lang="en-US" dirty="0" smtClean="0"/>
              <a:t>: </a:t>
            </a:r>
            <a:r>
              <a:rPr lang="en-US" dirty="0"/>
              <a:t>low annual income, high debt to income, high interest rates, low grade, among others</a:t>
            </a:r>
            <a:r>
              <a:rPr lang="en-US" dirty="0" smtClean="0"/>
              <a:t>.</a:t>
            </a:r>
          </a:p>
          <a:p>
            <a:pPr marL="285750" indent="-285750">
              <a:buFontTx/>
              <a:buChar char="-"/>
            </a:pPr>
            <a:endParaRPr lang="en-US" dirty="0"/>
          </a:p>
          <a:p>
            <a:r>
              <a:rPr lang="en-US" b="1" dirty="0"/>
              <a:t>Summary</a:t>
            </a:r>
            <a:r>
              <a:rPr lang="en-US" dirty="0" smtClean="0"/>
              <a:t>:</a:t>
            </a:r>
          </a:p>
          <a:p>
            <a:endParaRPr lang="en-US" dirty="0"/>
          </a:p>
          <a:p>
            <a:r>
              <a:rPr lang="en-US" dirty="0" smtClean="0"/>
              <a:t>- The </a:t>
            </a:r>
            <a:r>
              <a:rPr lang="en-US" dirty="0"/>
              <a:t>types of bad loans in the last year are having a tendency to</a:t>
            </a:r>
            <a:r>
              <a:rPr lang="en-US" b="1" dirty="0"/>
              <a:t> decline</a:t>
            </a:r>
            <a:r>
              <a:rPr lang="en-US" dirty="0"/>
              <a:t>, except for late payments (might indicate an economical recovery.)</a:t>
            </a:r>
          </a:p>
          <a:p>
            <a:endParaRPr lang="en-US" b="1" dirty="0" smtClean="0"/>
          </a:p>
          <a:p>
            <a:pPr marL="285750" indent="-285750">
              <a:buFontTx/>
              <a:buChar char="-"/>
            </a:pPr>
            <a:r>
              <a:rPr lang="en-US" dirty="0" smtClean="0"/>
              <a:t>Mortgage</a:t>
            </a:r>
            <a:r>
              <a:rPr lang="en-US" b="1" dirty="0"/>
              <a:t> </a:t>
            </a:r>
            <a:r>
              <a:rPr lang="en-US" dirty="0"/>
              <a:t>was the variable from the home ownership column that used the highest amount borrowed within loans that were considered to be </a:t>
            </a:r>
            <a:r>
              <a:rPr lang="en-US" dirty="0" smtClean="0"/>
              <a:t>bad.</a:t>
            </a:r>
          </a:p>
          <a:p>
            <a:pPr marL="285750" indent="-285750">
              <a:buFontTx/>
              <a:buChar char="-"/>
            </a:pPr>
            <a:endParaRPr lang="en-US" dirty="0"/>
          </a:p>
          <a:p>
            <a:pPr marL="285750" indent="-285750">
              <a:buFontTx/>
              <a:buChar char="-"/>
            </a:pPr>
            <a:r>
              <a:rPr lang="en-US" dirty="0" smtClean="0"/>
              <a:t>There </a:t>
            </a:r>
            <a:r>
              <a:rPr lang="en-US" dirty="0"/>
              <a:t>is a slight </a:t>
            </a:r>
            <a:r>
              <a:rPr lang="en-US" b="1" dirty="0"/>
              <a:t>increase</a:t>
            </a:r>
            <a:r>
              <a:rPr lang="en-US" dirty="0"/>
              <a:t> on people who have mortgages that are applying for a loan</a:t>
            </a:r>
            <a:r>
              <a:rPr lang="en-US" dirty="0" smtClean="0"/>
              <a:t>.</a:t>
            </a:r>
          </a:p>
          <a:p>
            <a:pPr marL="285750" indent="-285750">
              <a:buFontTx/>
              <a:buChar char="-"/>
            </a:pPr>
            <a:endParaRPr lang="en-US" dirty="0"/>
          </a:p>
          <a:p>
            <a:r>
              <a:rPr lang="en-US" dirty="0" smtClean="0"/>
              <a:t>- People </a:t>
            </a:r>
            <a:r>
              <a:rPr lang="en-US" dirty="0"/>
              <a:t>who have a mortgage (depending on other factors as well within the mortgage) are more likely to ask for</a:t>
            </a:r>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9</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spTree>
    <p:extLst>
      <p:ext uri="{BB962C8B-B14F-4D97-AF65-F5344CB8AC3E}">
        <p14:creationId xmlns:p14="http://schemas.microsoft.com/office/powerpoint/2010/main" val="367098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380905" y="476129"/>
            <a:ext cx="11617595" cy="438269"/>
          </a:xfrm>
          <a:prstGeom prst="rect">
            <a:avLst/>
          </a:prstGeom>
          <a:noFill/>
        </p:spPr>
        <p:txBody>
          <a:bodyPr wrap="square" lIns="0" tIns="0" rIns="0" bIns="0" rtlCol="0" anchor="t"/>
          <a:lstStyle/>
          <a:p>
            <a:r>
              <a:rPr lang="en-US" sz="3200" dirty="0"/>
              <a:t>The Importance of Credit </a:t>
            </a:r>
            <a:r>
              <a:rPr lang="en-US" sz="3200" dirty="0" smtClean="0"/>
              <a:t>Scores vs. Loan Grade</a:t>
            </a:r>
            <a:endParaRPr lang="en-US" sz="3200" dirty="0"/>
          </a:p>
        </p:txBody>
      </p:sp>
      <p:sp>
        <p:nvSpPr>
          <p:cNvPr id="7" name="Object 6"/>
          <p:cNvSpPr/>
          <p:nvPr/>
        </p:nvSpPr>
        <p:spPr>
          <a:xfrm>
            <a:off x="452324" y="1084216"/>
            <a:ext cx="11474755" cy="2024743"/>
          </a:xfrm>
          <a:prstGeom prst="rect">
            <a:avLst/>
          </a:prstGeom>
          <a:noFill/>
        </p:spPr>
        <p:txBody>
          <a:bodyPr wrap="square" lIns="0" tIns="0" rIns="0" bIns="0" rtlCol="0" anchor="t"/>
          <a:lstStyle/>
          <a:p>
            <a:r>
              <a:rPr lang="en-US" i="1" dirty="0"/>
              <a:t>Credit scores are important metrics for </a:t>
            </a:r>
            <a:r>
              <a:rPr lang="en-US" i="1" dirty="0" smtClean="0"/>
              <a:t>the evaluation of overall level </a:t>
            </a:r>
            <a:r>
              <a:rPr lang="en-US" i="1" dirty="0"/>
              <a:t>of risk. </a:t>
            </a:r>
            <a:r>
              <a:rPr lang="en-US" i="1" dirty="0" smtClean="0"/>
              <a:t>In this section we will analyze the level of risk as a whole and how many loans were bad loans by grade type from customer’s credit score.</a:t>
            </a:r>
          </a:p>
          <a:p>
            <a:endParaRPr lang="en-US" dirty="0"/>
          </a:p>
          <a:p>
            <a:r>
              <a:rPr lang="en-US" u="sng" dirty="0" smtClean="0"/>
              <a:t>What </a:t>
            </a:r>
            <a:r>
              <a:rPr lang="en-US" u="sng" dirty="0"/>
              <a:t>we need to know</a:t>
            </a:r>
            <a:r>
              <a:rPr lang="en-US" u="sng" dirty="0" smtClean="0"/>
              <a:t>:</a:t>
            </a:r>
          </a:p>
          <a:p>
            <a:endParaRPr lang="en-US" u="sng" dirty="0"/>
          </a:p>
          <a:p>
            <a:r>
              <a:rPr lang="en-US" dirty="0" smtClean="0"/>
              <a:t>- The </a:t>
            </a:r>
            <a:r>
              <a:rPr lang="en-US" dirty="0"/>
              <a:t>lower the grade of the credit score, the higher the risk for investors.</a:t>
            </a:r>
          </a:p>
          <a:p>
            <a:r>
              <a:rPr lang="en-US" dirty="0" smtClean="0"/>
              <a:t>- There </a:t>
            </a:r>
            <a:r>
              <a:rPr lang="en-US" dirty="0"/>
              <a:t>are different factors that influence on the level of risk of the loan.</a:t>
            </a:r>
          </a:p>
          <a:p>
            <a:endParaRPr lang="en-US"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9</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pic>
        <p:nvPicPr>
          <p:cNvPr id="11266" name="Picture 2" descr="https://www.kaggleusercontent.com/kf/5235439/eyJhbGciOiJkaXIiLCJlbmMiOiJBMTI4Q0JDLUhTMjU2In0..P6M22wG37WnyRUI_mYvgkQ.Z5DnKRVMyIn_bcyyPFkdY4uS09HkhZWp8uE-50hejDHJiC4JjX9muqMfaKK2sIjd512Gj3PAo637YzAQOywtNdGx6T_LzQePJ80uOJpgLd0BtXAiMOXx9isPP54eX8AmcxKAYKDx8MgNXUxCSTOCqULBGqS4eSNejKN7HyoUCGPG0z2LdMdduB2BI8yIDzONf57ClPEhGMXVOEH8nE7gxhkvOQWXAu9FYGlYUqxo27PpDNeofuH8I47q5eHniwjM8MZUUnCKgeglyss6ug-owtJZCw97nTPc9RlCAmRBxfkn0qCmhTE9fYeJQDM_VpUbKQter3TNhUl0wpyjJ7u7GGRXJmRVC1eqzaTORtI2foZc6w80kQMMTLpRf1Du2LDCJ8kYNO3h_qarLTrsl3m4HAtMIQh_5jv7DdrywEEoCV_CTq44_ik4rjVrQKuwku6eulkDHbcb3IvT8FJpUTHBHWDetpMB3VpWJlE8HmBmchidTukjLsICh9zEYi4gjpd3roX8-jxCg6b7CJS-Nyt1ZlZIFpg3cDXY_ogKE6H2zIOi0KEg2QVSKMjWoMkKjAuGfDVsKAlSeYJETuhMOn5z66Ep5-BfE-KmdfGImGzXUb2s3slJPX8nSlVAQ8P3wmVQapfAxybPpbTySfIROolQctBjiuCj4ew68XmUjUkDWNDsOvYpUz6OEGvzNDrlRsf4.wxyhuzzJDn5kYu8QH3etXA/__results___files/__results___34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2124" y="3360737"/>
            <a:ext cx="7972425" cy="299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560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380905" y="256994"/>
            <a:ext cx="11617595" cy="438269"/>
          </a:xfrm>
          <a:prstGeom prst="rect">
            <a:avLst/>
          </a:prstGeom>
          <a:noFill/>
        </p:spPr>
        <p:txBody>
          <a:bodyPr wrap="square" lIns="0" tIns="0" rIns="0" bIns="0" rtlCol="0" anchor="t"/>
          <a:lstStyle/>
          <a:p>
            <a:r>
              <a:rPr lang="en-US" sz="3200" dirty="0" smtClean="0"/>
              <a:t>The Importance of Credit Scores vs. Loan Grade (cont’d)</a:t>
            </a:r>
            <a:endParaRPr lang="en-US" sz="3200" dirty="0"/>
          </a:p>
        </p:txBody>
      </p:sp>
      <p:sp>
        <p:nvSpPr>
          <p:cNvPr id="7" name="Object 6"/>
          <p:cNvSpPr/>
          <p:nvPr/>
        </p:nvSpPr>
        <p:spPr>
          <a:xfrm>
            <a:off x="523745" y="836022"/>
            <a:ext cx="11474755" cy="2390504"/>
          </a:xfrm>
          <a:prstGeom prst="rect">
            <a:avLst/>
          </a:prstGeom>
          <a:noFill/>
        </p:spPr>
        <p:txBody>
          <a:bodyPr wrap="square" lIns="0" tIns="0" rIns="0" bIns="0" rtlCol="0" anchor="t"/>
          <a:lstStyle/>
          <a:p>
            <a:endParaRPr lang="en-US" b="1" dirty="0" smtClean="0"/>
          </a:p>
          <a:p>
            <a:r>
              <a:rPr lang="en-US" b="1" dirty="0" smtClean="0"/>
              <a:t>Summary:</a:t>
            </a:r>
          </a:p>
          <a:p>
            <a:endParaRPr lang="en-US" b="1" dirty="0"/>
          </a:p>
          <a:p>
            <a:r>
              <a:rPr lang="en-US" dirty="0" smtClean="0"/>
              <a:t>-   Loans with lower grades receive </a:t>
            </a:r>
            <a:r>
              <a:rPr lang="en-US" dirty="0"/>
              <a:t>a larger </a:t>
            </a:r>
            <a:r>
              <a:rPr lang="en-US" dirty="0" smtClean="0"/>
              <a:t>amount </a:t>
            </a:r>
            <a:r>
              <a:rPr lang="en-US" dirty="0"/>
              <a:t>of loans (which might </a:t>
            </a:r>
            <a:r>
              <a:rPr lang="en-US" dirty="0" smtClean="0"/>
              <a:t>contribute </a:t>
            </a:r>
            <a:r>
              <a:rPr lang="en-US" dirty="0"/>
              <a:t>to a higher level of risk).</a:t>
            </a:r>
          </a:p>
          <a:p>
            <a:endParaRPr lang="en-US" dirty="0" smtClean="0"/>
          </a:p>
          <a:p>
            <a:pPr marL="285750" indent="-285750">
              <a:buFontTx/>
              <a:buChar char="-"/>
            </a:pPr>
            <a:r>
              <a:rPr lang="en-US" dirty="0" smtClean="0"/>
              <a:t>Logically</a:t>
            </a:r>
            <a:r>
              <a:rPr lang="en-US" dirty="0"/>
              <a:t>, the </a:t>
            </a:r>
            <a:r>
              <a:rPr lang="en-US" b="1" dirty="0"/>
              <a:t>lower the grade the higher the interest</a:t>
            </a:r>
            <a:r>
              <a:rPr lang="en-US" dirty="0"/>
              <a:t> the customer had to pay back to </a:t>
            </a:r>
            <a:r>
              <a:rPr lang="en-US" dirty="0" smtClean="0"/>
              <a:t>investors.</a:t>
            </a:r>
          </a:p>
          <a:p>
            <a:pPr marL="285750" indent="-285750">
              <a:buFontTx/>
              <a:buChar char="-"/>
            </a:pPr>
            <a:endParaRPr lang="en-US" dirty="0"/>
          </a:p>
          <a:p>
            <a:pPr marL="285750" indent="-285750">
              <a:buFontTx/>
              <a:buChar char="-"/>
            </a:pPr>
            <a:r>
              <a:rPr lang="en-US" dirty="0" smtClean="0"/>
              <a:t>Customers </a:t>
            </a:r>
            <a:r>
              <a:rPr lang="en-US" dirty="0"/>
              <a:t>with a </a:t>
            </a:r>
            <a:r>
              <a:rPr lang="en-US" b="1" dirty="0"/>
              <a:t>grade</a:t>
            </a:r>
            <a:r>
              <a:rPr lang="en-US" dirty="0"/>
              <a:t> of "C" were more likely to default on the loan</a:t>
            </a:r>
          </a:p>
          <a:p>
            <a:endParaRPr lang="en-US"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9</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spTree>
    <p:extLst>
      <p:ext uri="{BB962C8B-B14F-4D97-AF65-F5344CB8AC3E}">
        <p14:creationId xmlns:p14="http://schemas.microsoft.com/office/powerpoint/2010/main" val="36011338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380905" y="256994"/>
            <a:ext cx="11617595" cy="438269"/>
          </a:xfrm>
          <a:prstGeom prst="rect">
            <a:avLst/>
          </a:prstGeom>
          <a:noFill/>
        </p:spPr>
        <p:txBody>
          <a:bodyPr wrap="square" lIns="0" tIns="0" rIns="0" bIns="0" rtlCol="0" anchor="t"/>
          <a:lstStyle/>
          <a:p>
            <a:r>
              <a:rPr lang="en-US" sz="3200" dirty="0" smtClean="0"/>
              <a:t>EDA: Credit Scores vs. Loan Grade (cont’d)</a:t>
            </a:r>
            <a:endParaRPr lang="en-US" sz="3200"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9</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pic>
        <p:nvPicPr>
          <p:cNvPr id="14338" name="Picture 2" descr="https://www.kaggleusercontent.com/kf/5235439/eyJhbGciOiJkaXIiLCJlbmMiOiJBMTI4Q0JDLUhTMjU2In0..P6M22wG37WnyRUI_mYvgkQ.Z5DnKRVMyIn_bcyyPFkdY4uS09HkhZWp8uE-50hejDHJiC4JjX9muqMfaKK2sIjd512Gj3PAo637YzAQOywtNdGx6T_LzQePJ80uOJpgLd0BtXAiMOXx9isPP54eX8AmcxKAYKDx8MgNXUxCSTOCqULBGqS4eSNejKN7HyoUCGPG0z2LdMdduB2BI8yIDzONf57ClPEhGMXVOEH8nE7gxhkvOQWXAu9FYGlYUqxo27PpDNeofuH8I47q5eHniwjM8MZUUnCKgeglyss6ug-owtJZCw97nTPc9RlCAmRBxfkn0qCmhTE9fYeJQDM_VpUbKQter3TNhUl0wpyjJ7u7GGRXJmRVC1eqzaTORtI2foZc6w80kQMMTLpRf1Du2LDCJ8kYNO3h_qarLTrsl3m4HAtMIQh_5jv7DdrywEEoCV_CTq44_ik4rjVrQKuwku6eulkDHbcb3IvT8FJpUTHBHWDetpMB3VpWJlE8HmBmchidTukjLsICh9zEYi4gjpd3roX8-jxCg6b7CJS-Nyt1ZlZIFpg3cDXY_ogKE6H2zIOi0KEg2QVSKMjWoMkKjAuGfDVsKAlSeYJETuhMOn5z66Ep5-BfE-KmdfGImGzXUb2s3slJPX8nSlVAQ8P3wmVQapfAxybPpbTySfIROolQctBjiuCj4ew68XmUjUkDWNDsOvYpUz6OEGvzNDrlRsf4.wxyhuzzJDn5kYu8QH3etXA/__results___files/__results___35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6519" y="875044"/>
            <a:ext cx="7075914" cy="5290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391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000" dirty="0" smtClean="0"/>
              <a:t>Good/Bad Loan Summary</a:t>
            </a:r>
            <a:endParaRPr lang="en-US" sz="3000" dirty="0"/>
          </a:p>
        </p:txBody>
      </p:sp>
      <p:sp>
        <p:nvSpPr>
          <p:cNvPr id="7" name="Object 6"/>
          <p:cNvSpPr/>
          <p:nvPr/>
        </p:nvSpPr>
        <p:spPr>
          <a:xfrm>
            <a:off x="618970" y="1345474"/>
            <a:ext cx="11474755" cy="5006113"/>
          </a:xfrm>
          <a:prstGeom prst="rect">
            <a:avLst/>
          </a:prstGeom>
          <a:noFill/>
        </p:spPr>
        <p:txBody>
          <a:bodyPr wrap="square" lIns="0" tIns="0" rIns="0" bIns="0" rtlCol="0" anchor="t"/>
          <a:lstStyle/>
          <a:p>
            <a:r>
              <a:rPr lang="en-US" b="1" dirty="0" smtClean="0"/>
              <a:t>- Bad </a:t>
            </a:r>
            <a:r>
              <a:rPr lang="en-US" b="1" dirty="0"/>
              <a:t>Loans Count: </a:t>
            </a:r>
            <a:r>
              <a:rPr lang="en-US" dirty="0"/>
              <a:t>People that apply for educational and small business purposed tend to have a higher risk of being a bad loan. (% wise</a:t>
            </a:r>
            <a:r>
              <a:rPr lang="en-US" dirty="0" smtClean="0"/>
              <a:t>)</a:t>
            </a:r>
          </a:p>
          <a:p>
            <a:endParaRPr lang="en-US" dirty="0"/>
          </a:p>
          <a:p>
            <a:r>
              <a:rPr lang="en-US" b="1" dirty="0" smtClean="0"/>
              <a:t>- Most </a:t>
            </a:r>
            <a:r>
              <a:rPr lang="en-US" b="1" dirty="0"/>
              <a:t>frequent Purpose: </a:t>
            </a:r>
            <a:r>
              <a:rPr lang="en-US" dirty="0"/>
              <a:t>The reason that clients applied the most for a loan was to consolidate debt.</a:t>
            </a:r>
          </a:p>
          <a:p>
            <a:endParaRPr lang="en-US" b="1" dirty="0" smtClean="0"/>
          </a:p>
          <a:p>
            <a:r>
              <a:rPr lang="en-US" b="1" dirty="0" smtClean="0"/>
              <a:t>- Less </a:t>
            </a:r>
            <a:r>
              <a:rPr lang="en-US" b="1" dirty="0"/>
              <a:t>frequent purpose:</a:t>
            </a:r>
            <a:r>
              <a:rPr lang="en-US" dirty="0"/>
              <a:t> Clients applied less for educational purposes for all three income categories.</a:t>
            </a:r>
          </a:p>
          <a:p>
            <a:endParaRPr lang="en-US" b="1" dirty="0" smtClean="0"/>
          </a:p>
          <a:p>
            <a:r>
              <a:rPr lang="en-US" b="1" dirty="0" smtClean="0"/>
              <a:t>- Interest </a:t>
            </a:r>
            <a:r>
              <a:rPr lang="en-US" b="1" dirty="0"/>
              <a:t>Rates: </a:t>
            </a:r>
            <a:r>
              <a:rPr lang="en-US" dirty="0"/>
              <a:t>In all reasons for application except (medical, small business and </a:t>
            </a:r>
            <a:r>
              <a:rPr lang="en-US" dirty="0" err="1"/>
              <a:t>credi</a:t>
            </a:r>
            <a:r>
              <a:rPr lang="en-US" dirty="0"/>
              <a:t> card), the low income category has a higher interest rate. Something that could possibly explain this is the amount of capital that is needed from other income categories that might explain why the low income categories interest rate for these </a:t>
            </a:r>
            <a:r>
              <a:rPr lang="en-US" dirty="0" err="1"/>
              <a:t>puposes</a:t>
            </a:r>
            <a:r>
              <a:rPr lang="en-US" dirty="0"/>
              <a:t> are lower.</a:t>
            </a:r>
          </a:p>
          <a:p>
            <a:endParaRPr lang="en-US" b="1" dirty="0" smtClean="0"/>
          </a:p>
          <a:p>
            <a:r>
              <a:rPr lang="en-US" b="1" dirty="0" smtClean="0"/>
              <a:t>- Bad/Good </a:t>
            </a:r>
            <a:r>
              <a:rPr lang="en-US" b="1" dirty="0"/>
              <a:t>Ratio:</a:t>
            </a:r>
            <a:r>
              <a:rPr lang="en-US" dirty="0"/>
              <a:t> Except for educational purposes (we see a spike in high income this is due to the reasons that only two loans were issued and one was a bad loan which caused this ratio to spike to 50%.), but we can see that in all other purposed the bad good ratio is lower the higher your income category.</a:t>
            </a:r>
          </a:p>
          <a:p>
            <a:pPr algn="l">
              <a:lnSpc>
                <a:spcPts val="2337"/>
              </a:lnSpc>
              <a:spcAft>
                <a:spcPts val="600"/>
              </a:spcAft>
              <a:buNone/>
            </a:pPr>
            <a:endParaRPr lang="en-US"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9</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xmlns="" id="{D09EEF4D-D8EA-5C46-883D-98B250F5B81C}"/>
              </a:ext>
            </a:extLst>
          </p:cNvPr>
          <p:cNvSpPr>
            <a:spLocks noGrp="1"/>
          </p:cNvSpPr>
          <p:nvPr>
            <p:ph type="title"/>
          </p:nvPr>
        </p:nvSpPr>
        <p:spPr>
          <a:xfrm>
            <a:off x="838199" y="365126"/>
            <a:ext cx="10515601" cy="935038"/>
          </a:xfrm>
        </p:spPr>
        <p:txBody>
          <a:bodyPr vert="horz" lIns="91440" tIns="45720" rIns="91440" bIns="45720" rtlCol="0" anchor="b">
            <a:normAutofit/>
          </a:bodyPr>
          <a:lstStyle/>
          <a:p>
            <a:r>
              <a:rPr lang="en-US" sz="4100" dirty="0" smtClean="0">
                <a:latin typeface="Palatino Linotype" panose="02040502050505030304" pitchFamily="18" charset="0"/>
              </a:rPr>
              <a:t>Lending Club</a:t>
            </a:r>
            <a:endParaRPr lang="en-US" sz="4100" dirty="0">
              <a:latin typeface="Palatino Linotype" panose="02040502050505030304" pitchFamily="18" charset="0"/>
            </a:endParaRPr>
          </a:p>
        </p:txBody>
      </p:sp>
      <p:sp>
        <p:nvSpPr>
          <p:cNvPr id="17" name="Content Placeholder 2">
            <a:extLst>
              <a:ext uri="{FF2B5EF4-FFF2-40B4-BE49-F238E27FC236}">
                <a16:creationId xmlns:a16="http://schemas.microsoft.com/office/drawing/2014/main" xmlns="" id="{AAEB662D-0633-F847-B070-F7393682FAD1}"/>
              </a:ext>
            </a:extLst>
          </p:cNvPr>
          <p:cNvSpPr txBox="1">
            <a:spLocks/>
          </p:cNvSpPr>
          <p:nvPr/>
        </p:nvSpPr>
        <p:spPr>
          <a:xfrm>
            <a:off x="285750" y="1825625"/>
            <a:ext cx="4500563" cy="4351338"/>
          </a:xfrm>
          <a:prstGeom prst="rect">
            <a:avLst/>
          </a:prstGeom>
        </p:spPr>
        <p:txBody>
          <a:bodyPr vert="horz" lIns="91440" tIns="45720" rIns="91440" bIns="45720" rtlCol="0">
            <a:noAutofit/>
          </a:bodyPr>
          <a:lstStyle>
            <a:lvl1pPr marL="228600" indent="-228600">
              <a:lnSpc>
                <a:spcPct val="100000"/>
              </a:lnSpc>
              <a:spcBef>
                <a:spcPts val="0"/>
              </a:spcBef>
              <a:buFont typeface="Arial" panose="020B0604020202020204" pitchFamily="34" charset="0"/>
              <a:buChar char="•"/>
              <a:defRPr sz="2400">
                <a:latin typeface="Palatino Linotype" panose="0204050205050503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dirty="0" smtClean="0"/>
              <a:t>Borrowers</a:t>
            </a:r>
            <a:endParaRPr lang="en-US" dirty="0"/>
          </a:p>
          <a:p>
            <a:r>
              <a:rPr lang="en-US" dirty="0" smtClean="0"/>
              <a:t>Apply for loans</a:t>
            </a:r>
            <a:endParaRPr lang="en-US" dirty="0"/>
          </a:p>
          <a:p>
            <a:r>
              <a:rPr lang="en-US" dirty="0" smtClean="0"/>
              <a:t>Receive funding</a:t>
            </a:r>
            <a:endParaRPr lang="en-US" dirty="0"/>
          </a:p>
          <a:p>
            <a:endParaRPr lang="en-US" dirty="0"/>
          </a:p>
          <a:p>
            <a:pPr marL="0" indent="0">
              <a:buNone/>
            </a:pPr>
            <a:r>
              <a:rPr lang="en-US" dirty="0" smtClean="0"/>
              <a:t>Investors</a:t>
            </a:r>
            <a:endParaRPr lang="en-US" dirty="0"/>
          </a:p>
          <a:p>
            <a:r>
              <a:rPr lang="en-US" dirty="0" smtClean="0"/>
              <a:t>Reduce intermediary cost</a:t>
            </a:r>
            <a:endParaRPr lang="en-US" dirty="0"/>
          </a:p>
          <a:p>
            <a:r>
              <a:rPr lang="en-US" dirty="0" smtClean="0"/>
              <a:t>Diversify loan portfolio</a:t>
            </a:r>
          </a:p>
          <a:p>
            <a:r>
              <a:rPr lang="en-US" dirty="0" smtClean="0"/>
              <a:t>Higher rates of return</a:t>
            </a:r>
            <a:endParaRPr lang="en-US" dirty="0"/>
          </a:p>
          <a:p>
            <a:endParaRPr lang="en-US" dirty="0"/>
          </a:p>
          <a:p>
            <a:endParaRPr lang="en-US" dirty="0"/>
          </a:p>
        </p:txBody>
      </p:sp>
      <p:sp>
        <p:nvSpPr>
          <p:cNvPr id="10" name="Title 1">
            <a:extLst>
              <a:ext uri="{FF2B5EF4-FFF2-40B4-BE49-F238E27FC236}">
                <a16:creationId xmlns:a16="http://schemas.microsoft.com/office/drawing/2014/main" xmlns="" id="{867969D4-6C60-0245-BC81-E94EEB368026}"/>
              </a:ext>
            </a:extLst>
          </p:cNvPr>
          <p:cNvSpPr txBox="1">
            <a:spLocks/>
          </p:cNvSpPr>
          <p:nvPr/>
        </p:nvSpPr>
        <p:spPr>
          <a:xfrm>
            <a:off x="838199" y="365125"/>
            <a:ext cx="1008709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000" dirty="0">
              <a:latin typeface="Palatino Linotype" panose="02040502050505030304" pitchFamily="18" charset="0"/>
            </a:endParaRPr>
          </a:p>
        </p:txBody>
      </p:sp>
      <p:pic>
        <p:nvPicPr>
          <p:cNvPr id="1026" name="Picture 2" descr="http://echeck.org/wp-content/uploads/2016/12/Showing-how-the-lending-club-works-and-makes-money-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805" y="2104719"/>
            <a:ext cx="7424057" cy="294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565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000" dirty="0" smtClean="0"/>
              <a:t>Types of Bad Loans Borrowed by Year</a:t>
            </a:r>
            <a:endParaRPr lang="en-US" sz="3000" dirty="0"/>
          </a:p>
        </p:txBody>
      </p:sp>
      <p:sp>
        <p:nvSpPr>
          <p:cNvPr id="7" name="Object 6"/>
          <p:cNvSpPr/>
          <p:nvPr/>
        </p:nvSpPr>
        <p:spPr>
          <a:xfrm>
            <a:off x="618970" y="1345474"/>
            <a:ext cx="11474755" cy="953589"/>
          </a:xfrm>
          <a:prstGeom prst="rect">
            <a:avLst/>
          </a:prstGeom>
          <a:noFill/>
        </p:spPr>
        <p:txBody>
          <a:bodyPr wrap="square" lIns="0" tIns="0" rIns="0" bIns="0" rtlCol="0" anchor="t"/>
          <a:lstStyle/>
          <a:p>
            <a:pPr algn="l">
              <a:lnSpc>
                <a:spcPts val="2337"/>
              </a:lnSpc>
              <a:spcAft>
                <a:spcPts val="600"/>
              </a:spcAft>
              <a:buNone/>
            </a:pPr>
            <a:endParaRPr lang="en-US"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9</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0726" y="1822268"/>
            <a:ext cx="6667500" cy="4286250"/>
          </a:xfrm>
          <a:prstGeom prst="rect">
            <a:avLst/>
          </a:prstGeom>
        </p:spPr>
      </p:pic>
      <p:sp>
        <p:nvSpPr>
          <p:cNvPr id="5" name="Rectangle 4"/>
          <p:cNvSpPr/>
          <p:nvPr/>
        </p:nvSpPr>
        <p:spPr>
          <a:xfrm>
            <a:off x="789143" y="1070606"/>
            <a:ext cx="4647426" cy="369332"/>
          </a:xfrm>
          <a:prstGeom prst="rect">
            <a:avLst/>
          </a:prstGeom>
        </p:spPr>
        <p:txBody>
          <a:bodyPr wrap="none">
            <a:spAutoFit/>
          </a:bodyPr>
          <a:lstStyle/>
          <a:p>
            <a:r>
              <a:rPr lang="en-US" i="1" dirty="0" smtClean="0"/>
              <a:t>Condition of the loan seems to be important</a:t>
            </a:r>
            <a:endParaRPr lang="en-US" i="1" dirty="0"/>
          </a:p>
        </p:txBody>
      </p:sp>
    </p:spTree>
    <p:extLst>
      <p:ext uri="{BB962C8B-B14F-4D97-AF65-F5344CB8AC3E}">
        <p14:creationId xmlns:p14="http://schemas.microsoft.com/office/powerpoint/2010/main" val="3762551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800" kern="0" spc="479" dirty="0" smtClean="0">
                <a:solidFill>
                  <a:srgbClr val="3E4B4D"/>
                </a:solidFill>
                <a:latin typeface="Bebas Neue Book" pitchFamily="34" charset="0"/>
                <a:ea typeface="Bebas Neue Book" pitchFamily="34" charset="-122"/>
              </a:rPr>
              <a:t>Correlation of Features</a:t>
            </a:r>
            <a:endParaRPr lang="en-US" dirty="0"/>
          </a:p>
        </p:txBody>
      </p:sp>
      <p:sp>
        <p:nvSpPr>
          <p:cNvPr id="4" name="Object 3"/>
          <p:cNvSpPr/>
          <p:nvPr/>
        </p:nvSpPr>
        <p:spPr>
          <a:xfrm>
            <a:off x="476131" y="1044155"/>
            <a:ext cx="11617595" cy="207117"/>
          </a:xfrm>
          <a:prstGeom prst="rect">
            <a:avLst/>
          </a:prstGeom>
          <a:noFill/>
        </p:spPr>
        <p:txBody>
          <a:bodyPr wrap="square" lIns="0" tIns="0" rIns="0" bIns="0" rtlCol="0" anchor="t"/>
          <a:lstStyle/>
          <a:p>
            <a:pPr algn="l">
              <a:lnSpc>
                <a:spcPts val="2337"/>
              </a:lnSpc>
              <a:spcAft>
                <a:spcPts val="600"/>
              </a:spcAft>
              <a:buNone/>
            </a:pPr>
            <a:endParaRPr lang="en-US" dirty="0"/>
          </a:p>
        </p:txBody>
      </p:sp>
      <p:sp>
        <p:nvSpPr>
          <p:cNvPr id="14" name="Object 13"/>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15" name="Object 14"/>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7</a:t>
            </a:r>
            <a:endParaRPr lang="en-US" dirty="0"/>
          </a:p>
        </p:txBody>
      </p:sp>
      <p:pic>
        <p:nvPicPr>
          <p:cNvPr id="16" name="Object 15" descr="preencoded.png"/>
          <p:cNvPicPr>
            <a:picLocks noChangeAspect="1"/>
          </p:cNvPicPr>
          <p:nvPr/>
        </p:nvPicPr>
        <p:blipFill>
          <a:blip r:embed="rId3"/>
          <a:stretch>
            <a:fillRect/>
          </a:stretch>
        </p:blipFill>
        <p:spPr>
          <a:xfrm>
            <a:off x="142839" y="6551562"/>
            <a:ext cx="952262" cy="142839"/>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0726" y="1534069"/>
            <a:ext cx="6667500" cy="42862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800" kern="0" spc="479" dirty="0" smtClean="0">
                <a:solidFill>
                  <a:srgbClr val="3E4B4D"/>
                </a:solidFill>
                <a:latin typeface="Bebas Neue Book" pitchFamily="34" charset="0"/>
                <a:ea typeface="Bebas Neue Book" pitchFamily="34" charset="-122"/>
              </a:rPr>
              <a:t>Types of Bad Loans</a:t>
            </a:r>
            <a:endParaRPr lang="en-US" dirty="0"/>
          </a:p>
        </p:txBody>
      </p:sp>
      <p:sp>
        <p:nvSpPr>
          <p:cNvPr id="4" name="Object 3"/>
          <p:cNvSpPr/>
          <p:nvPr/>
        </p:nvSpPr>
        <p:spPr>
          <a:xfrm>
            <a:off x="476131" y="1044155"/>
            <a:ext cx="11617595" cy="207117"/>
          </a:xfrm>
          <a:prstGeom prst="rect">
            <a:avLst/>
          </a:prstGeom>
          <a:noFill/>
        </p:spPr>
        <p:txBody>
          <a:bodyPr wrap="square" lIns="0" tIns="0" rIns="0" bIns="0" rtlCol="0" anchor="t"/>
          <a:lstStyle/>
          <a:p>
            <a:pPr algn="l">
              <a:lnSpc>
                <a:spcPts val="2337"/>
              </a:lnSpc>
              <a:spcAft>
                <a:spcPts val="600"/>
              </a:spcAft>
              <a:buNone/>
            </a:pPr>
            <a:endParaRPr lang="en-US" dirty="0"/>
          </a:p>
        </p:txBody>
      </p:sp>
      <p:sp>
        <p:nvSpPr>
          <p:cNvPr id="14" name="Object 13"/>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15" name="Object 14"/>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7</a:t>
            </a:r>
            <a:endParaRPr lang="en-US" dirty="0"/>
          </a:p>
        </p:txBody>
      </p:sp>
      <p:pic>
        <p:nvPicPr>
          <p:cNvPr id="16" name="Object 15" descr="preencoded.png"/>
          <p:cNvPicPr>
            <a:picLocks noChangeAspect="1"/>
          </p:cNvPicPr>
          <p:nvPr/>
        </p:nvPicPr>
        <p:blipFill>
          <a:blip r:embed="rId3"/>
          <a:stretch>
            <a:fillRect/>
          </a:stretch>
        </p:blipFill>
        <p:spPr>
          <a:xfrm>
            <a:off x="142839" y="6551562"/>
            <a:ext cx="952262" cy="142839"/>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2250" y="1441724"/>
            <a:ext cx="6667500" cy="4286250"/>
          </a:xfrm>
          <a:prstGeom prst="rect">
            <a:avLst/>
          </a:prstGeom>
        </p:spPr>
      </p:pic>
    </p:spTree>
    <p:extLst>
      <p:ext uri="{BB962C8B-B14F-4D97-AF65-F5344CB8AC3E}">
        <p14:creationId xmlns:p14="http://schemas.microsoft.com/office/powerpoint/2010/main" val="2305678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800" kern="0" spc="479" dirty="0" smtClean="0">
                <a:solidFill>
                  <a:srgbClr val="3E4B4D"/>
                </a:solidFill>
                <a:latin typeface="Bebas Neue Book" pitchFamily="34" charset="0"/>
                <a:ea typeface="Bebas Neue Book" pitchFamily="34" charset="-122"/>
              </a:rPr>
              <a:t>Distribution of Amount Borrowed</a:t>
            </a:r>
            <a:endParaRPr lang="en-US" dirty="0"/>
          </a:p>
        </p:txBody>
      </p:sp>
      <p:sp>
        <p:nvSpPr>
          <p:cNvPr id="4" name="Object 3"/>
          <p:cNvSpPr/>
          <p:nvPr/>
        </p:nvSpPr>
        <p:spPr>
          <a:xfrm>
            <a:off x="476131" y="1044155"/>
            <a:ext cx="11617595" cy="207117"/>
          </a:xfrm>
          <a:prstGeom prst="rect">
            <a:avLst/>
          </a:prstGeom>
          <a:noFill/>
        </p:spPr>
        <p:txBody>
          <a:bodyPr wrap="square" lIns="0" tIns="0" rIns="0" bIns="0" rtlCol="0" anchor="t"/>
          <a:lstStyle/>
          <a:p>
            <a:pPr algn="l">
              <a:lnSpc>
                <a:spcPts val="2337"/>
              </a:lnSpc>
              <a:spcAft>
                <a:spcPts val="600"/>
              </a:spcAft>
              <a:buNone/>
            </a:pPr>
            <a:endParaRPr lang="en-US" dirty="0"/>
          </a:p>
        </p:txBody>
      </p:sp>
      <p:sp>
        <p:nvSpPr>
          <p:cNvPr id="14" name="Object 13"/>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15" name="Object 14"/>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7</a:t>
            </a:r>
            <a:endParaRPr lang="en-US" dirty="0"/>
          </a:p>
        </p:txBody>
      </p:sp>
      <p:pic>
        <p:nvPicPr>
          <p:cNvPr id="16" name="Object 15" descr="preencoded.png"/>
          <p:cNvPicPr>
            <a:picLocks noChangeAspect="1"/>
          </p:cNvPicPr>
          <p:nvPr/>
        </p:nvPicPr>
        <p:blipFill>
          <a:blip r:embed="rId3"/>
          <a:stretch>
            <a:fillRect/>
          </a:stretch>
        </p:blipFill>
        <p:spPr>
          <a:xfrm>
            <a:off x="142839" y="6551562"/>
            <a:ext cx="952262" cy="142839"/>
          </a:xfrm>
          <a:prstGeom prst="rect">
            <a:avLst/>
          </a:prstGeom>
        </p:spPr>
      </p:pic>
      <p:pic>
        <p:nvPicPr>
          <p:cNvPr id="2050" name="Picture 2" descr="https://www.kaggleusercontent.com/kf/5235439/eyJhbGciOiJkaXIiLCJlbmMiOiJBMTI4Q0JDLUhTMjU2In0..qI91ANkSaguKO1rmz0Tiyg.g0fQLmHGYXNvVLsEhYI83x_faJYsXYNfXC_CBY9pc_ac__gk0ychCj4QKYfnb4pxWYkn_g2WUAImo66bmBv0I-gXL8I6_5bjO5qCbK0j6Yi0WQbfeg0Gh7VYEaIKNeN0OzkuHyNLX9rsfI2Qw26eq_dybC9nj7PAvfvOhj2NZIjFfZvi1CRukRlpm71KKs4bj48U8KjrKTtMvTrAND4JPd4e3NIY9_m4i0jHV2_kKOjX6dvl4kxYrCwJ0poU-nLVbyoLo9cRWtSBFambITXCWaBFdlKApTi0ZgfLNhk6ETQFTofmYdwB7goSGf08KXFbVRmGNQ9shbTiqV9j_Bs7WdJf3Qgzo9NuBaoIX-YH7qZ-NaDWIQ8hw3Y-PpoKeNp7x3IH3yOx1DfrMvJ8G1P7JfGZCps-FxTqJrtBsDx6l_5BiZ9QDULEJASKYNRgRAol94KcGNmfOBEphcgTTyXtH3exJJ2pnx8E0IsDFYrhKn5LG2PL_AFYJSveCyBuXC4PNcF8y-T6X53-hEanwNUxQb2G8pXOLnY-Rlqy7cxG9MDplo3qNrQrg004PG7BhL9tJcBJnIqLvHfLoVn8s_uoKn7YpiQwvsk4Lgn7JkZrot0T9e0wpE946YK6LS3uKXpeJM1puGwyLjSxTdrDj-mxHmLCZFFYCEMMwNZ3mwapBDhj4DFqwB5SYcMJqFGxQd08.k3kJ7ccTrivV8nBXu_ZNKw/__results___files/__results___41_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443" y="1044155"/>
            <a:ext cx="5976921" cy="5399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189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800" kern="0" spc="479" dirty="0" smtClean="0">
                <a:solidFill>
                  <a:srgbClr val="3E4B4D"/>
                </a:solidFill>
                <a:latin typeface="Bebas Neue Book" pitchFamily="34" charset="0"/>
                <a:ea typeface="Bebas Neue Book" pitchFamily="34" charset="-122"/>
                <a:cs typeface="Bebas Neue Book" pitchFamily="34" charset="-120"/>
              </a:rPr>
              <a:t>Condition of Loans and Purpose</a:t>
            </a:r>
            <a:endParaRPr lang="en-US" dirty="0"/>
          </a:p>
        </p:txBody>
      </p:sp>
      <p:sp>
        <p:nvSpPr>
          <p:cNvPr id="4" name="Object 3"/>
          <p:cNvSpPr/>
          <p:nvPr/>
        </p:nvSpPr>
        <p:spPr>
          <a:xfrm>
            <a:off x="476131" y="1044155"/>
            <a:ext cx="11617595" cy="207117"/>
          </a:xfrm>
          <a:prstGeom prst="rect">
            <a:avLst/>
          </a:prstGeom>
          <a:noFill/>
        </p:spPr>
        <p:txBody>
          <a:bodyPr wrap="square" lIns="0" tIns="0" rIns="0" bIns="0" rtlCol="0" anchor="t"/>
          <a:lstStyle/>
          <a:p>
            <a:pPr algn="l">
              <a:lnSpc>
                <a:spcPts val="2337"/>
              </a:lnSpc>
              <a:spcAft>
                <a:spcPts val="600"/>
              </a:spcAft>
              <a:buNone/>
            </a:pPr>
            <a:endParaRPr lang="en-US" dirty="0"/>
          </a:p>
        </p:txBody>
      </p:sp>
      <p:sp>
        <p:nvSpPr>
          <p:cNvPr id="14" name="Object 13"/>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15" name="Object 14"/>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7</a:t>
            </a:r>
            <a:endParaRPr lang="en-US" dirty="0"/>
          </a:p>
        </p:txBody>
      </p:sp>
      <p:pic>
        <p:nvPicPr>
          <p:cNvPr id="16" name="Object 15" descr="preencoded.png"/>
          <p:cNvPicPr>
            <a:picLocks noChangeAspect="1"/>
          </p:cNvPicPr>
          <p:nvPr/>
        </p:nvPicPr>
        <p:blipFill>
          <a:blip r:embed="rId3"/>
          <a:stretch>
            <a:fillRect/>
          </a:stretch>
        </p:blipFill>
        <p:spPr>
          <a:xfrm>
            <a:off x="142839" y="6551562"/>
            <a:ext cx="952262" cy="142839"/>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496" y="1791017"/>
            <a:ext cx="6667500" cy="4286250"/>
          </a:xfrm>
          <a:prstGeom prst="rect">
            <a:avLst/>
          </a:prstGeom>
        </p:spPr>
      </p:pic>
    </p:spTree>
    <p:extLst>
      <p:ext uri="{BB962C8B-B14F-4D97-AF65-F5344CB8AC3E}">
        <p14:creationId xmlns:p14="http://schemas.microsoft.com/office/powerpoint/2010/main" val="2298489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800" kern="0" spc="479" dirty="0" smtClean="0">
                <a:solidFill>
                  <a:srgbClr val="3E4B4D"/>
                </a:solidFill>
                <a:latin typeface="Bebas Neue Book" pitchFamily="34" charset="0"/>
                <a:ea typeface="Bebas Neue Book" pitchFamily="34" charset="-122"/>
                <a:cs typeface="Bebas Neue Book" pitchFamily="34" charset="-120"/>
              </a:rPr>
              <a:t>Interest Rate vs. Condition of Loans</a:t>
            </a:r>
            <a:endParaRPr lang="en-US" dirty="0"/>
          </a:p>
        </p:txBody>
      </p:sp>
      <p:sp>
        <p:nvSpPr>
          <p:cNvPr id="4" name="Object 3"/>
          <p:cNvSpPr/>
          <p:nvPr/>
        </p:nvSpPr>
        <p:spPr>
          <a:xfrm>
            <a:off x="476131" y="1044155"/>
            <a:ext cx="11617595" cy="207117"/>
          </a:xfrm>
          <a:prstGeom prst="rect">
            <a:avLst/>
          </a:prstGeom>
          <a:noFill/>
        </p:spPr>
        <p:txBody>
          <a:bodyPr wrap="square" lIns="0" tIns="0" rIns="0" bIns="0" rtlCol="0" anchor="t"/>
          <a:lstStyle/>
          <a:p>
            <a:pPr algn="l">
              <a:lnSpc>
                <a:spcPts val="2337"/>
              </a:lnSpc>
              <a:spcAft>
                <a:spcPts val="600"/>
              </a:spcAft>
              <a:buNone/>
            </a:pPr>
            <a:endParaRPr lang="en-US" dirty="0"/>
          </a:p>
        </p:txBody>
      </p:sp>
      <p:sp>
        <p:nvSpPr>
          <p:cNvPr id="14" name="Object 13"/>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15" name="Object 14"/>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7</a:t>
            </a:r>
            <a:endParaRPr lang="en-US" dirty="0"/>
          </a:p>
        </p:txBody>
      </p:sp>
      <p:pic>
        <p:nvPicPr>
          <p:cNvPr id="16" name="Object 15" descr="preencoded.png"/>
          <p:cNvPicPr>
            <a:picLocks noChangeAspect="1"/>
          </p:cNvPicPr>
          <p:nvPr/>
        </p:nvPicPr>
        <p:blipFill>
          <a:blip r:embed="rId3"/>
          <a:stretch>
            <a:fillRect/>
          </a:stretch>
        </p:blipFill>
        <p:spPr>
          <a:xfrm>
            <a:off x="142839" y="6551562"/>
            <a:ext cx="952262" cy="142839"/>
          </a:xfrm>
          <a:prstGeom prst="rect">
            <a:avLst/>
          </a:prstGeom>
        </p:spPr>
      </p:pic>
      <p:pic>
        <p:nvPicPr>
          <p:cNvPr id="15362" name="Picture 2" descr="https://www.kaggleusercontent.com/kf/5235439/eyJhbGciOiJkaXIiLCJlbmMiOiJBMTI4Q0JDLUhTMjU2In0..P6M22wG37WnyRUI_mYvgkQ.Z5DnKRVMyIn_bcyyPFkdY4uS09HkhZWp8uE-50hejDHJiC4JjX9muqMfaKK2sIjd512Gj3PAo637YzAQOywtNdGx6T_LzQePJ80uOJpgLd0BtXAiMOXx9isPP54eX8AmcxKAYKDx8MgNXUxCSTOCqULBGqS4eSNejKN7HyoUCGPG0z2LdMdduB2BI8yIDzONf57ClPEhGMXVOEH8nE7gxhkvOQWXAu9FYGlYUqxo27PpDNeofuH8I47q5eHniwjM8MZUUnCKgeglyss6ug-owtJZCw97nTPc9RlCAmRBxfkn0qCmhTE9fYeJQDM_VpUbKQter3TNhUl0wpyjJ7u7GGRXJmRVC1eqzaTORtI2foZc6w80kQMMTLpRf1Du2LDCJ8kYNO3h_qarLTrsl3m4HAtMIQh_5jv7DdrywEEoCV_CTq44_ik4rjVrQKuwku6eulkDHbcb3IvT8FJpUTHBHWDetpMB3VpWJlE8HmBmchidTukjLsICh9zEYi4gjpd3roX8-jxCg6b7CJS-Nyt1ZlZIFpg3cDXY_ogKE6H2zIOi0KEg2QVSKMjWoMkKjAuGfDVsKAlSeYJETuhMOn5z66Ep5-BfE-KmdfGImGzXUb2s3slJPX8nSlVAQ8P3wmVQapfAxybPpbTySfIROolQctBjiuCj4ew68XmUjUkDWNDsOvYpUz6OEGvzNDrlRsf4.wxyhuzzJDn5kYu8QH3etXA/__results___files/__results___46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101" y="1044155"/>
            <a:ext cx="10215135" cy="521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092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800" kern="0" spc="479" dirty="0" smtClean="0">
                <a:solidFill>
                  <a:srgbClr val="3E4B4D"/>
                </a:solidFill>
                <a:latin typeface="Bebas Neue Book" pitchFamily="34" charset="0"/>
                <a:ea typeface="Bebas Neue Book" pitchFamily="34" charset="-122"/>
                <a:cs typeface="Bebas Neue Book" pitchFamily="34" charset="-120"/>
              </a:rPr>
              <a:t>Average Purpose by Interest Rate</a:t>
            </a:r>
            <a:endParaRPr lang="en-US"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10</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8629" y="1441724"/>
            <a:ext cx="6667500" cy="42862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800" kern="0" spc="479" dirty="0" smtClean="0">
                <a:solidFill>
                  <a:srgbClr val="3E4B4D"/>
                </a:solidFill>
                <a:latin typeface="Bebas Neue Book" pitchFamily="34" charset="0"/>
                <a:ea typeface="Bebas Neue Book" pitchFamily="34" charset="-122"/>
                <a:cs typeface="Bebas Neue Book" pitchFamily="34" charset="-120"/>
              </a:rPr>
              <a:t>Good/Bad Loans</a:t>
            </a:r>
            <a:endParaRPr lang="en-US"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10</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9087" y="1280159"/>
            <a:ext cx="7667244" cy="4924697"/>
          </a:xfrm>
          <a:prstGeom prst="rect">
            <a:avLst/>
          </a:prstGeom>
        </p:spPr>
      </p:pic>
    </p:spTree>
    <p:extLst>
      <p:ext uri="{BB962C8B-B14F-4D97-AF65-F5344CB8AC3E}">
        <p14:creationId xmlns:p14="http://schemas.microsoft.com/office/powerpoint/2010/main" val="257597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554216"/>
            <a:ext cx="11617595" cy="333292"/>
          </a:xfrm>
          <a:prstGeom prst="rect">
            <a:avLst/>
          </a:prstGeom>
          <a:noFill/>
        </p:spPr>
        <p:txBody>
          <a:bodyPr wrap="square" lIns="0" tIns="0" rIns="0" bIns="0" rtlCol="0" anchor="t"/>
          <a:lstStyle/>
          <a:p>
            <a:pPr algn="l">
              <a:lnSpc>
                <a:spcPts val="3150"/>
              </a:lnSpc>
              <a:spcAft>
                <a:spcPts val="600"/>
              </a:spcAft>
              <a:buNone/>
            </a:pPr>
            <a:r>
              <a:rPr lang="en-US" sz="3800" kern="0" spc="479" dirty="0" smtClean="0">
                <a:solidFill>
                  <a:srgbClr val="3E4B4D"/>
                </a:solidFill>
                <a:latin typeface="Bebas Neue Book" pitchFamily="34" charset="0"/>
                <a:ea typeface="Bebas Neue Book" pitchFamily="34" charset="-122"/>
              </a:rPr>
              <a:t>Model Training</a:t>
            </a:r>
            <a:endParaRPr lang="en-US"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10</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sp>
        <p:nvSpPr>
          <p:cNvPr id="5" name="Rectangle 4"/>
          <p:cNvSpPr/>
          <p:nvPr/>
        </p:nvSpPr>
        <p:spPr>
          <a:xfrm>
            <a:off x="370113" y="1792016"/>
            <a:ext cx="4384767" cy="3170099"/>
          </a:xfrm>
          <a:prstGeom prst="rect">
            <a:avLst/>
          </a:prstGeom>
        </p:spPr>
        <p:txBody>
          <a:bodyPr wrap="square">
            <a:spAutoFit/>
          </a:bodyPr>
          <a:lstStyle/>
          <a:p>
            <a:r>
              <a:rPr lang="en-US" sz="2000" b="1" dirty="0" smtClean="0"/>
              <a:t>Steps:</a:t>
            </a:r>
            <a:endParaRPr lang="en-US" sz="2000" dirty="0" smtClean="0"/>
          </a:p>
          <a:p>
            <a:endParaRPr lang="en-US" sz="1200" dirty="0" smtClean="0"/>
          </a:p>
          <a:p>
            <a:r>
              <a:rPr lang="en-US" sz="1400" dirty="0" smtClean="0"/>
              <a:t>- There </a:t>
            </a:r>
            <a:r>
              <a:rPr lang="en-US" sz="1400" dirty="0"/>
              <a:t>are </a:t>
            </a:r>
            <a:r>
              <a:rPr lang="en-US" sz="1400" b="1" dirty="0"/>
              <a:t>features </a:t>
            </a:r>
            <a:r>
              <a:rPr lang="en-US" sz="1400" dirty="0"/>
              <a:t>that are redundant (as show in the beginning of this kernel in the distribution subplots) having no effect towards the "</a:t>
            </a:r>
            <a:r>
              <a:rPr lang="en-US" sz="1400" dirty="0" err="1"/>
              <a:t>loan_condition</a:t>
            </a:r>
            <a:r>
              <a:rPr lang="en-US" sz="1400" dirty="0"/>
              <a:t>" label so we need to </a:t>
            </a:r>
            <a:r>
              <a:rPr lang="en-US" sz="1400" b="1" dirty="0"/>
              <a:t>drop these features</a:t>
            </a:r>
            <a:r>
              <a:rPr lang="en-US" sz="1400" dirty="0"/>
              <a:t>.</a:t>
            </a:r>
          </a:p>
          <a:p>
            <a:r>
              <a:rPr lang="en-US" sz="1400" dirty="0"/>
              <a:t/>
            </a:r>
            <a:br>
              <a:rPr lang="en-US" sz="1400" dirty="0"/>
            </a:br>
            <a:r>
              <a:rPr lang="en-US" sz="1400" dirty="0" smtClean="0"/>
              <a:t>- Use</a:t>
            </a:r>
            <a:r>
              <a:rPr lang="en-US" sz="1400" dirty="0"/>
              <a:t> </a:t>
            </a:r>
            <a:r>
              <a:rPr lang="en-US" sz="1400" b="1" dirty="0" err="1"/>
              <a:t>StrattifiedShuffleSplit</a:t>
            </a:r>
            <a:r>
              <a:rPr lang="en-US" sz="1400" dirty="0"/>
              <a:t> to have approximately the same ratio of bad loans compared to good loans in both training and testing data. Remember that over 92% of the loans are considered good loans so it is important to have this same ration across training and testing sets</a:t>
            </a:r>
            <a:r>
              <a:rPr lang="en-US" sz="1400" dirty="0" smtClean="0"/>
              <a:t>.</a:t>
            </a:r>
          </a:p>
        </p:txBody>
      </p:sp>
      <p:pic>
        <p:nvPicPr>
          <p:cNvPr id="163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851" t="22483" r="32406" b="40935"/>
          <a:stretch/>
        </p:blipFill>
        <p:spPr bwMode="auto">
          <a:xfrm>
            <a:off x="4970684" y="1018709"/>
            <a:ext cx="7027816" cy="4885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3611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554216"/>
            <a:ext cx="11617595" cy="333292"/>
          </a:xfrm>
          <a:prstGeom prst="rect">
            <a:avLst/>
          </a:prstGeom>
          <a:noFill/>
        </p:spPr>
        <p:txBody>
          <a:bodyPr wrap="square" lIns="0" tIns="0" rIns="0" bIns="0" rtlCol="0" anchor="t"/>
          <a:lstStyle/>
          <a:p>
            <a:pPr algn="l">
              <a:lnSpc>
                <a:spcPts val="3150"/>
              </a:lnSpc>
              <a:spcAft>
                <a:spcPts val="600"/>
              </a:spcAft>
              <a:buNone/>
            </a:pPr>
            <a:r>
              <a:rPr lang="en-US" sz="3800" kern="0" spc="479" dirty="0" smtClean="0">
                <a:solidFill>
                  <a:srgbClr val="3E4B4D"/>
                </a:solidFill>
                <a:latin typeface="Bebas Neue Book" pitchFamily="34" charset="0"/>
                <a:ea typeface="Bebas Neue Book" pitchFamily="34" charset="-122"/>
              </a:rPr>
              <a:t>Logistic Regression</a:t>
            </a:r>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10</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sp>
        <p:nvSpPr>
          <p:cNvPr id="5" name="Rectangle 4"/>
          <p:cNvSpPr/>
          <p:nvPr/>
        </p:nvSpPr>
        <p:spPr>
          <a:xfrm>
            <a:off x="476131" y="1241669"/>
            <a:ext cx="6827521" cy="400110"/>
          </a:xfrm>
          <a:prstGeom prst="rect">
            <a:avLst/>
          </a:prstGeom>
        </p:spPr>
        <p:txBody>
          <a:bodyPr wrap="square">
            <a:spAutoFit/>
          </a:bodyPr>
          <a:lstStyle/>
          <a:p>
            <a:r>
              <a:rPr lang="en-US" sz="2000" i="1" dirty="0" smtClean="0"/>
              <a:t>Our data is oversampled using the SMOTE technique</a:t>
            </a:r>
            <a:endParaRPr lang="en-US" sz="1400" i="1" dirty="0" smtClean="0"/>
          </a:p>
        </p:txBody>
      </p:sp>
      <p:pic>
        <p:nvPicPr>
          <p:cNvPr id="174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681" t="58339" r="31726" b="17475"/>
          <a:stretch/>
        </p:blipFill>
        <p:spPr bwMode="auto">
          <a:xfrm>
            <a:off x="2214807" y="3974146"/>
            <a:ext cx="7158445" cy="2377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681" t="26578" r="31726" b="53272"/>
          <a:stretch/>
        </p:blipFill>
        <p:spPr bwMode="auto">
          <a:xfrm>
            <a:off x="2214808" y="1641779"/>
            <a:ext cx="7158445" cy="19807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8116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3F117D8-4019-BB4F-8D27-FBFB8611E86C}"/>
              </a:ext>
            </a:extLst>
          </p:cNvPr>
          <p:cNvPicPr>
            <a:picLocks noChangeAspect="1"/>
          </p:cNvPicPr>
          <p:nvPr/>
        </p:nvPicPr>
        <p:blipFill>
          <a:blip r:embed="rId2"/>
          <a:stretch>
            <a:fillRect/>
          </a:stretch>
        </p:blipFill>
        <p:spPr>
          <a:xfrm>
            <a:off x="1463040" y="998582"/>
            <a:ext cx="8661128" cy="5650413"/>
          </a:xfrm>
          <a:prstGeom prst="rect">
            <a:avLst/>
          </a:prstGeom>
        </p:spPr>
      </p:pic>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800" kern="0" spc="479" dirty="0" smtClean="0">
                <a:solidFill>
                  <a:srgbClr val="3E4B4D"/>
                </a:solidFill>
                <a:latin typeface="Bebas Neue Book" pitchFamily="34" charset="0"/>
                <a:ea typeface="Bebas Neue Book" pitchFamily="34" charset="-122"/>
                <a:cs typeface="Bebas Neue Book" pitchFamily="34" charset="-120"/>
              </a:rPr>
              <a:t>WWW.LENDINGCLUB.COM</a:t>
            </a:r>
            <a:endParaRPr lang="en-US" dirty="0"/>
          </a:p>
        </p:txBody>
      </p:sp>
    </p:spTree>
    <p:extLst>
      <p:ext uri="{BB962C8B-B14F-4D97-AF65-F5344CB8AC3E}">
        <p14:creationId xmlns:p14="http://schemas.microsoft.com/office/powerpoint/2010/main" val="1092697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554216"/>
            <a:ext cx="11617595" cy="333292"/>
          </a:xfrm>
          <a:prstGeom prst="rect">
            <a:avLst/>
          </a:prstGeom>
          <a:noFill/>
        </p:spPr>
        <p:txBody>
          <a:bodyPr wrap="square" lIns="0" tIns="0" rIns="0" bIns="0" rtlCol="0" anchor="t"/>
          <a:lstStyle/>
          <a:p>
            <a:pPr algn="l">
              <a:lnSpc>
                <a:spcPts val="3150"/>
              </a:lnSpc>
              <a:spcAft>
                <a:spcPts val="600"/>
              </a:spcAft>
              <a:buNone/>
            </a:pPr>
            <a:r>
              <a:rPr lang="en-US" sz="3800" kern="0" spc="479" dirty="0" smtClean="0">
                <a:solidFill>
                  <a:srgbClr val="3E4B4D"/>
                </a:solidFill>
                <a:latin typeface="Bebas Neue Book" pitchFamily="34" charset="0"/>
                <a:ea typeface="Bebas Neue Book" pitchFamily="34" charset="-122"/>
                <a:cs typeface="Bebas Neue Book" pitchFamily="34" charset="-120"/>
              </a:rPr>
              <a:t>Feature Engineerin</a:t>
            </a:r>
            <a:r>
              <a:rPr lang="en-US" sz="3800" kern="0" spc="479" dirty="0" smtClean="0">
                <a:solidFill>
                  <a:srgbClr val="3E4B4D"/>
                </a:solidFill>
                <a:latin typeface="Bebas Neue Book" pitchFamily="34" charset="0"/>
                <a:ea typeface="Bebas Neue Book" pitchFamily="34" charset="-122"/>
                <a:cs typeface="Bebas Neue Book" pitchFamily="34" charset="-120"/>
              </a:rPr>
              <a:t>g &amp; Neural Network</a:t>
            </a:r>
            <a:endParaRPr lang="en-US"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10</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sp>
        <p:nvSpPr>
          <p:cNvPr id="5" name="Rectangle 4"/>
          <p:cNvSpPr/>
          <p:nvPr/>
        </p:nvSpPr>
        <p:spPr>
          <a:xfrm>
            <a:off x="814250" y="1556884"/>
            <a:ext cx="9609909" cy="4247317"/>
          </a:xfrm>
          <a:prstGeom prst="rect">
            <a:avLst/>
          </a:prstGeom>
        </p:spPr>
        <p:txBody>
          <a:bodyPr wrap="square">
            <a:spAutoFit/>
          </a:bodyPr>
          <a:lstStyle/>
          <a:p>
            <a:r>
              <a:rPr lang="en-US" b="1" dirty="0" smtClean="0"/>
              <a:t>Steps:</a:t>
            </a:r>
            <a:endParaRPr lang="en-US" dirty="0" smtClean="0"/>
          </a:p>
          <a:p>
            <a:endParaRPr lang="en-US" dirty="0" smtClean="0"/>
          </a:p>
          <a:p>
            <a:r>
              <a:rPr lang="en-US" dirty="0" smtClean="0"/>
              <a:t>There </a:t>
            </a:r>
            <a:r>
              <a:rPr lang="en-US" dirty="0"/>
              <a:t>are </a:t>
            </a:r>
            <a:r>
              <a:rPr lang="en-US" b="1" dirty="0"/>
              <a:t>features </a:t>
            </a:r>
            <a:r>
              <a:rPr lang="en-US" dirty="0"/>
              <a:t>that are redundant (as show in the beginning of this kernel in the distribution subplots) having no effect towards the "</a:t>
            </a:r>
            <a:r>
              <a:rPr lang="en-US" dirty="0" err="1"/>
              <a:t>loan_condition</a:t>
            </a:r>
            <a:r>
              <a:rPr lang="en-US" dirty="0"/>
              <a:t>" label so we need to </a:t>
            </a:r>
            <a:r>
              <a:rPr lang="en-US" b="1" dirty="0"/>
              <a:t>drop these features</a:t>
            </a:r>
            <a:r>
              <a:rPr lang="en-US" dirty="0"/>
              <a:t>.</a:t>
            </a:r>
          </a:p>
          <a:p>
            <a:r>
              <a:rPr lang="en-US" dirty="0"/>
              <a:t/>
            </a:r>
            <a:br>
              <a:rPr lang="en-US" dirty="0"/>
            </a:br>
            <a:r>
              <a:rPr lang="en-US" dirty="0"/>
              <a:t>Use </a:t>
            </a:r>
            <a:r>
              <a:rPr lang="en-US" b="1" dirty="0" err="1"/>
              <a:t>StrattifiedShuffleSplit</a:t>
            </a:r>
            <a:r>
              <a:rPr lang="en-US" dirty="0"/>
              <a:t> to have approximately the same ratio of bad loans compared to good loans in both training and testing data. Remember that over 92% of the loans are considered good loans so it is important to have this same ration across training and testing sets</a:t>
            </a:r>
            <a:r>
              <a:rPr lang="en-US" dirty="0" smtClean="0"/>
              <a:t>.</a:t>
            </a:r>
          </a:p>
          <a:p>
            <a:endParaRPr lang="en-US" dirty="0"/>
          </a:p>
          <a:p>
            <a:r>
              <a:rPr lang="en-US" b="1" dirty="0"/>
              <a:t>Scale </a:t>
            </a:r>
            <a:r>
              <a:rPr lang="en-US" dirty="0"/>
              <a:t>numeric features and </a:t>
            </a:r>
            <a:r>
              <a:rPr lang="en-US" b="1" dirty="0"/>
              <a:t>encode</a:t>
            </a:r>
            <a:r>
              <a:rPr lang="en-US" dirty="0"/>
              <a:t> categorical features from our </a:t>
            </a:r>
            <a:r>
              <a:rPr lang="en-US" dirty="0" err="1"/>
              <a:t>dataframe</a:t>
            </a:r>
            <a:r>
              <a:rPr lang="en-US" dirty="0"/>
              <a:t>.</a:t>
            </a:r>
          </a:p>
          <a:p>
            <a:endParaRPr lang="en-US" dirty="0" smtClean="0"/>
          </a:p>
          <a:p>
            <a:r>
              <a:rPr lang="en-US" dirty="0" smtClean="0"/>
              <a:t>Run </a:t>
            </a:r>
            <a:r>
              <a:rPr lang="en-US" dirty="0"/>
              <a:t>our Neural Network containing the number of inputs, 2 hidden layers (first: 15 nodes, second: 5 nodes) and the number of outputs which is equivalent to 2.</a:t>
            </a:r>
          </a:p>
        </p:txBody>
      </p:sp>
    </p:spTree>
    <p:extLst>
      <p:ext uri="{BB962C8B-B14F-4D97-AF65-F5344CB8AC3E}">
        <p14:creationId xmlns:p14="http://schemas.microsoft.com/office/powerpoint/2010/main" val="869442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2899954" y="2257964"/>
            <a:ext cx="7524206" cy="333292"/>
          </a:xfrm>
          <a:prstGeom prst="rect">
            <a:avLst/>
          </a:prstGeom>
          <a:noFill/>
        </p:spPr>
        <p:txBody>
          <a:bodyPr wrap="square" lIns="0" tIns="0" rIns="0" bIns="0" rtlCol="0" anchor="t"/>
          <a:lstStyle/>
          <a:p>
            <a:pPr algn="l">
              <a:lnSpc>
                <a:spcPts val="3150"/>
              </a:lnSpc>
              <a:spcAft>
                <a:spcPts val="600"/>
              </a:spcAft>
              <a:buNone/>
            </a:pPr>
            <a:r>
              <a:rPr lang="en-US" sz="8000" kern="0" spc="479" dirty="0" smtClean="0">
                <a:solidFill>
                  <a:srgbClr val="3E4B4D"/>
                </a:solidFill>
                <a:latin typeface="Bebas Neue Book" pitchFamily="34" charset="0"/>
                <a:ea typeface="Bebas Neue Book" pitchFamily="34" charset="-122"/>
                <a:cs typeface="Bebas Neue Book" pitchFamily="34" charset="-120"/>
              </a:rPr>
              <a:t>Questions? </a:t>
            </a:r>
            <a:endParaRPr lang="en-US" sz="8000"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10</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spTree>
    <p:extLst>
      <p:ext uri="{BB962C8B-B14F-4D97-AF65-F5344CB8AC3E}">
        <p14:creationId xmlns:p14="http://schemas.microsoft.com/office/powerpoint/2010/main" val="3878518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76181" cy="128555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800" kern="0" spc="479" dirty="0" smtClean="0">
                <a:solidFill>
                  <a:srgbClr val="3E4B4D"/>
                </a:solidFill>
                <a:latin typeface="Bebas Neue Book" pitchFamily="34" charset="0"/>
                <a:ea typeface="Bebas Neue Book" pitchFamily="34" charset="-122"/>
                <a:cs typeface="Bebas Neue Book" pitchFamily="34" charset="-120"/>
              </a:rPr>
              <a:t>SAVVY INVEST LLC </a:t>
            </a:r>
            <a:endParaRPr lang="en-US" dirty="0"/>
          </a:p>
        </p:txBody>
      </p:sp>
      <p:sp>
        <p:nvSpPr>
          <p:cNvPr id="4" name="Object 3"/>
          <p:cNvSpPr/>
          <p:nvPr/>
        </p:nvSpPr>
        <p:spPr>
          <a:xfrm>
            <a:off x="761810" y="2438171"/>
            <a:ext cx="3428143" cy="235780"/>
          </a:xfrm>
          <a:prstGeom prst="rect">
            <a:avLst/>
          </a:prstGeom>
          <a:noFill/>
        </p:spPr>
        <p:txBody>
          <a:bodyPr wrap="square" lIns="0" tIns="0" rIns="0" bIns="0" rtlCol="0" anchor="t"/>
          <a:lstStyle/>
          <a:p>
            <a:pPr algn="l">
              <a:lnSpc>
                <a:spcPts val="2499"/>
              </a:lnSpc>
              <a:spcAft>
                <a:spcPts val="600"/>
              </a:spcAft>
              <a:buNone/>
            </a:pPr>
            <a:r>
              <a:rPr lang="en-US" sz="2600" kern="0" spc="326" dirty="0" smtClean="0">
                <a:solidFill>
                  <a:srgbClr val="3E4B4D"/>
                </a:solidFill>
                <a:latin typeface="Bebas Neue Book" pitchFamily="34" charset="0"/>
                <a:ea typeface="Bebas Neue Book" pitchFamily="34" charset="-122"/>
                <a:cs typeface="Bebas Neue Book" pitchFamily="34" charset="-120"/>
              </a:rPr>
              <a:t>MISSION</a:t>
            </a:r>
            <a:endParaRPr lang="en-US" dirty="0"/>
          </a:p>
        </p:txBody>
      </p:sp>
      <p:sp>
        <p:nvSpPr>
          <p:cNvPr id="5" name="Object 4"/>
          <p:cNvSpPr/>
          <p:nvPr/>
        </p:nvSpPr>
        <p:spPr>
          <a:xfrm>
            <a:off x="761810" y="2908683"/>
            <a:ext cx="3428143" cy="2407899"/>
          </a:xfrm>
          <a:prstGeom prst="rect">
            <a:avLst/>
          </a:prstGeom>
          <a:noFill/>
        </p:spPr>
        <p:txBody>
          <a:bodyPr wrap="square" lIns="0" tIns="0" rIns="0" bIns="0" rtlCol="0" anchor="t"/>
          <a:lstStyle/>
          <a:p>
            <a:pPr marL="342900" indent="-342900">
              <a:lnSpc>
                <a:spcPts val="2460"/>
              </a:lnSpc>
              <a:spcAft>
                <a:spcPts val="600"/>
              </a:spcAft>
              <a:buFont typeface="Arial" panose="020B0604020202020204" pitchFamily="34" charset="0"/>
              <a:buChar char="•"/>
            </a:pPr>
            <a:r>
              <a:rPr lang="en-US" sz="1900" dirty="0" smtClean="0">
                <a:solidFill>
                  <a:srgbClr val="444444">
                    <a:alpha val="58000"/>
                  </a:srgbClr>
                </a:solidFill>
                <a:latin typeface="Source Sans Pro" pitchFamily="34" charset="0"/>
                <a:ea typeface="Source Sans Pro" pitchFamily="34" charset="-122"/>
                <a:cs typeface="Source Sans Pro" pitchFamily="34" charset="-120"/>
              </a:rPr>
              <a:t>Generate valuable insights and machine learning models in order to improve the investment process for P2P lenders</a:t>
            </a:r>
            <a:endParaRPr lang="en-US" sz="1900" dirty="0" smtClean="0">
              <a:solidFill>
                <a:srgbClr val="444444">
                  <a:alpha val="58000"/>
                </a:srgbClr>
              </a:solidFill>
              <a:latin typeface="Source Sans Pro" pitchFamily="34" charset="0"/>
              <a:ea typeface="Source Sans Pro" pitchFamily="34" charset="-122"/>
            </a:endParaRPr>
          </a:p>
          <a:p>
            <a:pPr marL="342900" indent="-342900">
              <a:lnSpc>
                <a:spcPts val="2460"/>
              </a:lnSpc>
              <a:spcAft>
                <a:spcPts val="600"/>
              </a:spcAft>
              <a:buFont typeface="Arial" panose="020B0604020202020204" pitchFamily="34" charset="0"/>
              <a:buChar char="•"/>
            </a:pPr>
            <a:endParaRPr lang="en-US" sz="1900" dirty="0" smtClean="0">
              <a:solidFill>
                <a:srgbClr val="444444">
                  <a:alpha val="58000"/>
                </a:srgbClr>
              </a:solidFill>
              <a:latin typeface="Source Sans Pro" pitchFamily="34" charset="0"/>
              <a:ea typeface="Source Sans Pro" pitchFamily="34" charset="-122"/>
            </a:endParaRPr>
          </a:p>
        </p:txBody>
      </p:sp>
      <p:sp>
        <p:nvSpPr>
          <p:cNvPr id="6" name="Object 5"/>
          <p:cNvSpPr/>
          <p:nvPr/>
        </p:nvSpPr>
        <p:spPr>
          <a:xfrm>
            <a:off x="476131" y="2161634"/>
            <a:ext cx="3618595" cy="3342439"/>
          </a:xfrm>
          <a:prstGeom prst="rect">
            <a:avLst/>
          </a:prstGeom>
          <a:noFill/>
          <a:ln w="25400">
            <a:solidFill>
              <a:srgbClr val="3BC2D1"/>
            </a:solidFill>
            <a:prstDash val="solid"/>
            <a:miter lim="800000"/>
          </a:ln>
        </p:spPr>
      </p:sp>
      <p:sp>
        <p:nvSpPr>
          <p:cNvPr id="7" name="Object 6"/>
          <p:cNvSpPr/>
          <p:nvPr/>
        </p:nvSpPr>
        <p:spPr>
          <a:xfrm>
            <a:off x="4570857" y="2438171"/>
            <a:ext cx="3428143" cy="235780"/>
          </a:xfrm>
          <a:prstGeom prst="rect">
            <a:avLst/>
          </a:prstGeom>
          <a:noFill/>
        </p:spPr>
        <p:txBody>
          <a:bodyPr wrap="square" lIns="0" tIns="0" rIns="0" bIns="0" rtlCol="0" anchor="t"/>
          <a:lstStyle/>
          <a:p>
            <a:pPr algn="l">
              <a:lnSpc>
                <a:spcPts val="2499"/>
              </a:lnSpc>
              <a:spcAft>
                <a:spcPts val="600"/>
              </a:spcAft>
              <a:buNone/>
            </a:pPr>
            <a:r>
              <a:rPr lang="en-US" sz="2600" kern="0" spc="326" dirty="0" smtClean="0">
                <a:solidFill>
                  <a:srgbClr val="3E4B4D"/>
                </a:solidFill>
                <a:latin typeface="Bebas Neue Book" pitchFamily="34" charset="0"/>
                <a:ea typeface="Bebas Neue Book" pitchFamily="34" charset="-122"/>
                <a:cs typeface="Bebas Neue Book" pitchFamily="34" charset="-120"/>
              </a:rPr>
              <a:t>SPECIFIC GOALS</a:t>
            </a:r>
            <a:endParaRPr lang="en-US" dirty="0"/>
          </a:p>
        </p:txBody>
      </p:sp>
      <p:sp>
        <p:nvSpPr>
          <p:cNvPr id="8" name="Object 7"/>
          <p:cNvSpPr/>
          <p:nvPr/>
        </p:nvSpPr>
        <p:spPr>
          <a:xfrm>
            <a:off x="4570857" y="2908684"/>
            <a:ext cx="3428143" cy="2157349"/>
          </a:xfrm>
          <a:prstGeom prst="rect">
            <a:avLst/>
          </a:prstGeom>
          <a:noFill/>
        </p:spPr>
        <p:txBody>
          <a:bodyPr wrap="square" lIns="0" tIns="0" rIns="0" bIns="0" rtlCol="0" anchor="t"/>
          <a:lstStyle/>
          <a:p>
            <a:pPr marL="242900" indent="-242900" algn="l">
              <a:lnSpc>
                <a:spcPts val="2460"/>
              </a:lnSpc>
              <a:spcAft>
                <a:spcPts val="600"/>
              </a:spcAft>
              <a:buSzPct val="100000"/>
              <a:buChar char="•"/>
            </a:pPr>
            <a:r>
              <a:rPr lang="en-US" sz="1900" dirty="0" smtClean="0">
                <a:solidFill>
                  <a:srgbClr val="444444">
                    <a:alpha val="58000"/>
                  </a:srgbClr>
                </a:solidFill>
                <a:latin typeface="Source Sans Pro" pitchFamily="34" charset="0"/>
                <a:ea typeface="Source Sans Pro" pitchFamily="34" charset="-122"/>
                <a:cs typeface="Source Sans Pro" pitchFamily="34" charset="-120"/>
              </a:rPr>
              <a:t>Accurately predict the probability of loan defaults</a:t>
            </a:r>
            <a:endParaRPr lang="en-US" sz="1900" dirty="0" smtClean="0">
              <a:solidFill>
                <a:srgbClr val="444444">
                  <a:alpha val="58000"/>
                </a:srgbClr>
              </a:solidFill>
              <a:latin typeface="Source Sans Pro" pitchFamily="34" charset="0"/>
              <a:ea typeface="Source Sans Pro" pitchFamily="34" charset="-122"/>
              <a:cs typeface="Source Sans Pro" pitchFamily="34" charset="-120"/>
            </a:endParaRPr>
          </a:p>
          <a:p>
            <a:pPr marL="242900" indent="-242900" algn="l">
              <a:lnSpc>
                <a:spcPts val="2460"/>
              </a:lnSpc>
              <a:spcAft>
                <a:spcPts val="600"/>
              </a:spcAft>
              <a:buSzPct val="100000"/>
              <a:buChar char="•"/>
            </a:pPr>
            <a:r>
              <a:rPr lang="en-US" sz="1900" dirty="0" smtClean="0">
                <a:solidFill>
                  <a:srgbClr val="444444">
                    <a:alpha val="58000"/>
                  </a:srgbClr>
                </a:solidFill>
                <a:latin typeface="Source Sans Pro" pitchFamily="34" charset="0"/>
                <a:ea typeface="Source Sans Pro" pitchFamily="34" charset="-122"/>
              </a:rPr>
              <a:t>Create insightful visualizations between important features and target variable</a:t>
            </a:r>
            <a:endParaRPr lang="en-US" dirty="0"/>
          </a:p>
        </p:txBody>
      </p:sp>
      <p:sp>
        <p:nvSpPr>
          <p:cNvPr id="9" name="Object 8"/>
          <p:cNvSpPr/>
          <p:nvPr/>
        </p:nvSpPr>
        <p:spPr>
          <a:xfrm>
            <a:off x="4285178" y="2161634"/>
            <a:ext cx="3618595" cy="3342439"/>
          </a:xfrm>
          <a:prstGeom prst="rect">
            <a:avLst/>
          </a:prstGeom>
          <a:noFill/>
          <a:ln w="25400">
            <a:solidFill>
              <a:srgbClr val="8CC1F3"/>
            </a:solidFill>
            <a:prstDash val="solid"/>
            <a:miter lim="800000"/>
          </a:ln>
        </p:spPr>
      </p:sp>
      <p:sp>
        <p:nvSpPr>
          <p:cNvPr id="10" name="Object 9"/>
          <p:cNvSpPr/>
          <p:nvPr/>
        </p:nvSpPr>
        <p:spPr>
          <a:xfrm>
            <a:off x="8379905" y="2438171"/>
            <a:ext cx="3428143" cy="235780"/>
          </a:xfrm>
          <a:prstGeom prst="rect">
            <a:avLst/>
          </a:prstGeom>
          <a:noFill/>
        </p:spPr>
        <p:txBody>
          <a:bodyPr wrap="square" lIns="0" tIns="0" rIns="0" bIns="0" rtlCol="0" anchor="t"/>
          <a:lstStyle/>
          <a:p>
            <a:pPr algn="l">
              <a:lnSpc>
                <a:spcPts val="2499"/>
              </a:lnSpc>
              <a:spcAft>
                <a:spcPts val="600"/>
              </a:spcAft>
              <a:buNone/>
            </a:pPr>
            <a:r>
              <a:rPr lang="en-US" sz="2600" kern="0" spc="326" dirty="0" smtClean="0">
                <a:solidFill>
                  <a:srgbClr val="3E4B4D"/>
                </a:solidFill>
                <a:latin typeface="Bebas Neue Book" pitchFamily="34" charset="0"/>
                <a:ea typeface="Bebas Neue Book" pitchFamily="34" charset="-122"/>
                <a:cs typeface="Bebas Neue Book" pitchFamily="34" charset="-120"/>
              </a:rPr>
              <a:t>ADVANTAGES</a:t>
            </a:r>
            <a:endParaRPr lang="en-US" dirty="0"/>
          </a:p>
        </p:txBody>
      </p:sp>
      <p:sp>
        <p:nvSpPr>
          <p:cNvPr id="11" name="Object 10"/>
          <p:cNvSpPr/>
          <p:nvPr/>
        </p:nvSpPr>
        <p:spPr>
          <a:xfrm>
            <a:off x="8379905" y="2908684"/>
            <a:ext cx="3428143" cy="2309711"/>
          </a:xfrm>
          <a:prstGeom prst="rect">
            <a:avLst/>
          </a:prstGeom>
          <a:noFill/>
        </p:spPr>
        <p:txBody>
          <a:bodyPr wrap="square" lIns="0" tIns="0" rIns="0" bIns="0" rtlCol="0" anchor="t"/>
          <a:lstStyle/>
          <a:p>
            <a:pPr marL="242900" indent="-242900" algn="l">
              <a:lnSpc>
                <a:spcPts val="2460"/>
              </a:lnSpc>
              <a:spcAft>
                <a:spcPts val="600"/>
              </a:spcAft>
              <a:buSzPct val="100000"/>
              <a:buChar char="•"/>
            </a:pPr>
            <a:r>
              <a:rPr lang="en-US" sz="1900" dirty="0" smtClean="0">
                <a:solidFill>
                  <a:srgbClr val="444444">
                    <a:alpha val="58000"/>
                  </a:srgbClr>
                </a:solidFill>
                <a:latin typeface="Source Sans Pro" pitchFamily="34" charset="0"/>
                <a:ea typeface="Source Sans Pro" pitchFamily="34" charset="-122"/>
                <a:cs typeface="Source Sans Pro" pitchFamily="34" charset="-120"/>
              </a:rPr>
              <a:t>Machine learning</a:t>
            </a:r>
            <a:endParaRPr lang="en-US" sz="1900" dirty="0" smtClean="0">
              <a:solidFill>
                <a:srgbClr val="444444">
                  <a:alpha val="58000"/>
                </a:srgbClr>
              </a:solidFill>
              <a:latin typeface="Source Sans Pro" pitchFamily="34" charset="0"/>
              <a:ea typeface="Source Sans Pro" pitchFamily="34" charset="-122"/>
              <a:cs typeface="Source Sans Pro" pitchFamily="34" charset="-120"/>
            </a:endParaRPr>
          </a:p>
          <a:p>
            <a:pPr marL="242900" indent="-242900" algn="l">
              <a:lnSpc>
                <a:spcPts val="2460"/>
              </a:lnSpc>
              <a:spcAft>
                <a:spcPts val="600"/>
              </a:spcAft>
              <a:buSzPct val="100000"/>
              <a:buChar char="•"/>
            </a:pPr>
            <a:r>
              <a:rPr lang="en-US" sz="1900" dirty="0" smtClean="0">
                <a:solidFill>
                  <a:srgbClr val="444444">
                    <a:alpha val="58000"/>
                  </a:srgbClr>
                </a:solidFill>
                <a:latin typeface="Source Sans Pro" pitchFamily="34" charset="0"/>
                <a:ea typeface="Source Sans Pro" pitchFamily="34" charset="-122"/>
                <a:cs typeface="Source Sans Pro" pitchFamily="34" charset="-120"/>
              </a:rPr>
              <a:t>Financial Expertise</a:t>
            </a:r>
            <a:endParaRPr lang="en-US" sz="1900" dirty="0" smtClean="0">
              <a:solidFill>
                <a:srgbClr val="444444">
                  <a:alpha val="58000"/>
                </a:srgbClr>
              </a:solidFill>
              <a:latin typeface="Source Sans Pro" pitchFamily="34" charset="0"/>
              <a:ea typeface="Source Sans Pro" pitchFamily="34" charset="-122"/>
              <a:cs typeface="Source Sans Pro" pitchFamily="34" charset="-120"/>
            </a:endParaRPr>
          </a:p>
        </p:txBody>
      </p:sp>
      <p:sp>
        <p:nvSpPr>
          <p:cNvPr id="12" name="Object 11"/>
          <p:cNvSpPr/>
          <p:nvPr/>
        </p:nvSpPr>
        <p:spPr>
          <a:xfrm>
            <a:off x="8094226" y="2161634"/>
            <a:ext cx="3618595" cy="3342439"/>
          </a:xfrm>
          <a:prstGeom prst="rect">
            <a:avLst/>
          </a:prstGeom>
          <a:noFill/>
          <a:ln w="25400">
            <a:solidFill>
              <a:srgbClr val="4D9AE1"/>
            </a:solidFill>
            <a:prstDash val="solid"/>
            <a:miter lim="800000"/>
          </a:ln>
        </p:spPr>
      </p:sp>
      <p:sp>
        <p:nvSpPr>
          <p:cNvPr id="13" name="Object 12"/>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14" name="Object 13"/>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4</a:t>
            </a:r>
            <a:endParaRPr lang="en-US" dirty="0"/>
          </a:p>
        </p:txBody>
      </p:sp>
      <p:pic>
        <p:nvPicPr>
          <p:cNvPr id="15" name="Object 14" descr="preencoded.png"/>
          <p:cNvPicPr>
            <a:picLocks noChangeAspect="1"/>
          </p:cNvPicPr>
          <p:nvPr/>
        </p:nvPicPr>
        <p:blipFill>
          <a:blip r:embed="rId3"/>
          <a:stretch>
            <a:fillRect/>
          </a:stretch>
        </p:blipFill>
        <p:spPr>
          <a:xfrm>
            <a:off x="142839" y="6551562"/>
            <a:ext cx="952262" cy="14283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76181" cy="128555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800" kern="0" spc="479" dirty="0" smtClean="0">
                <a:solidFill>
                  <a:srgbClr val="3E4B4D"/>
                </a:solidFill>
                <a:latin typeface="Bebas Neue Book" pitchFamily="34" charset="0"/>
                <a:ea typeface="Bebas Neue Book" pitchFamily="34" charset="-122"/>
                <a:cs typeface="Bebas Neue Book" pitchFamily="34" charset="-120"/>
              </a:rPr>
              <a:t>Agenda</a:t>
            </a:r>
            <a:endParaRPr lang="en-US" dirty="0"/>
          </a:p>
        </p:txBody>
      </p:sp>
      <p:sp>
        <p:nvSpPr>
          <p:cNvPr id="4" name="Object 3"/>
          <p:cNvSpPr/>
          <p:nvPr/>
        </p:nvSpPr>
        <p:spPr>
          <a:xfrm>
            <a:off x="761810" y="2395404"/>
            <a:ext cx="1237940" cy="504699"/>
          </a:xfrm>
          <a:prstGeom prst="rect">
            <a:avLst/>
          </a:prstGeom>
          <a:noFill/>
        </p:spPr>
        <p:txBody>
          <a:bodyPr wrap="square" lIns="0" tIns="0" rIns="0" bIns="0" rtlCol="0" anchor="ctr"/>
          <a:lstStyle/>
          <a:p>
            <a:pPr algn="ctr">
              <a:spcAft>
                <a:spcPts val="600"/>
              </a:spcAft>
              <a:buNone/>
            </a:pPr>
            <a:r>
              <a:rPr lang="en-US" sz="1800" kern="0" spc="230" dirty="0" smtClean="0">
                <a:solidFill>
                  <a:srgbClr val="3BC2D1"/>
                </a:solidFill>
                <a:latin typeface="Bebas Neue Book" pitchFamily="34" charset="0"/>
                <a:ea typeface="Bebas Neue Book" pitchFamily="34" charset="-122"/>
                <a:cs typeface="Bebas Neue Book" pitchFamily="34" charset="-120"/>
              </a:rPr>
              <a:t>1</a:t>
            </a:r>
            <a:endParaRPr lang="en-US" dirty="0"/>
          </a:p>
        </p:txBody>
      </p:sp>
      <p:sp>
        <p:nvSpPr>
          <p:cNvPr id="5" name="Object 4"/>
          <p:cNvSpPr/>
          <p:nvPr/>
        </p:nvSpPr>
        <p:spPr>
          <a:xfrm>
            <a:off x="1618845" y="2562050"/>
            <a:ext cx="19045" cy="1984499"/>
          </a:xfrm>
          <a:prstGeom prst="rect">
            <a:avLst/>
          </a:prstGeom>
          <a:solidFill>
            <a:srgbClr val="3BC2D1"/>
          </a:solidFill>
        </p:spPr>
      </p:sp>
      <p:sp>
        <p:nvSpPr>
          <p:cNvPr id="6" name="Object 5"/>
          <p:cNvSpPr/>
          <p:nvPr/>
        </p:nvSpPr>
        <p:spPr>
          <a:xfrm>
            <a:off x="1809298" y="2550623"/>
            <a:ext cx="4808922" cy="211402"/>
          </a:xfrm>
          <a:prstGeom prst="rect">
            <a:avLst/>
          </a:prstGeom>
          <a:noFill/>
        </p:spPr>
        <p:txBody>
          <a:bodyPr wrap="square" lIns="0" tIns="0" rIns="0" bIns="0" rtlCol="0" anchor="t"/>
          <a:lstStyle/>
          <a:p>
            <a:pPr algn="l">
              <a:lnSpc>
                <a:spcPts val="2205"/>
              </a:lnSpc>
              <a:spcAft>
                <a:spcPts val="600"/>
              </a:spcAft>
              <a:buNone/>
            </a:pPr>
            <a:r>
              <a:rPr lang="en-US" sz="2300" kern="0" spc="287" dirty="0" smtClean="0">
                <a:solidFill>
                  <a:srgbClr val="3E4B4D"/>
                </a:solidFill>
                <a:latin typeface="Bebas Neue Book" pitchFamily="34" charset="0"/>
                <a:ea typeface="Bebas Neue Book" pitchFamily="34" charset="-122"/>
                <a:cs typeface="Bebas Neue Book" pitchFamily="34" charset="-120"/>
              </a:rPr>
              <a:t>Who We are</a:t>
            </a:r>
            <a:endParaRPr lang="en-US" dirty="0"/>
          </a:p>
        </p:txBody>
      </p:sp>
      <p:sp>
        <p:nvSpPr>
          <p:cNvPr id="7" name="Object 6"/>
          <p:cNvSpPr/>
          <p:nvPr/>
        </p:nvSpPr>
        <p:spPr>
          <a:xfrm>
            <a:off x="1809298" y="2902427"/>
            <a:ext cx="4808922" cy="1644122"/>
          </a:xfrm>
          <a:prstGeom prst="rect">
            <a:avLst/>
          </a:prstGeom>
          <a:noFill/>
        </p:spPr>
        <p:txBody>
          <a:bodyPr wrap="square" lIns="0" tIns="0" rIns="0" bIns="0" rtlCol="0" anchor="t"/>
          <a:lstStyle/>
          <a:p>
            <a:pPr algn="l">
              <a:lnSpc>
                <a:spcPts val="2244"/>
              </a:lnSpc>
              <a:spcAft>
                <a:spcPts val="600"/>
              </a:spcAft>
              <a:buNone/>
            </a:pPr>
            <a:r>
              <a:rPr lang="en-US" sz="1800" dirty="0" smtClean="0">
                <a:solidFill>
                  <a:srgbClr val="444444">
                    <a:alpha val="58000"/>
                  </a:srgbClr>
                </a:solidFill>
                <a:latin typeface="Source Sans Pro" pitchFamily="34" charset="0"/>
                <a:ea typeface="Source Sans Pro" pitchFamily="34" charset="-122"/>
                <a:cs typeface="Source Sans Pro" pitchFamily="34" charset="-120"/>
              </a:rPr>
              <a:t>Brief History</a:t>
            </a:r>
          </a:p>
          <a:p>
            <a:pPr algn="l">
              <a:lnSpc>
                <a:spcPts val="2244"/>
              </a:lnSpc>
              <a:spcAft>
                <a:spcPts val="600"/>
              </a:spcAft>
              <a:buNone/>
            </a:pPr>
            <a:r>
              <a:rPr lang="en-US" sz="1800" dirty="0" smtClean="0">
                <a:solidFill>
                  <a:srgbClr val="444444">
                    <a:alpha val="58000"/>
                  </a:srgbClr>
                </a:solidFill>
                <a:latin typeface="Source Sans Pro" pitchFamily="34" charset="0"/>
                <a:ea typeface="Source Sans Pro" pitchFamily="34" charset="-122"/>
                <a:cs typeface="Source Sans Pro" pitchFamily="34" charset="-120"/>
              </a:rPr>
              <a:t>Objective</a:t>
            </a:r>
          </a:p>
          <a:p>
            <a:pPr algn="l">
              <a:lnSpc>
                <a:spcPts val="2244"/>
              </a:lnSpc>
              <a:spcAft>
                <a:spcPts val="600"/>
              </a:spcAft>
              <a:buNone/>
            </a:pPr>
            <a:r>
              <a:rPr lang="en-US" sz="1800" dirty="0" smtClean="0">
                <a:solidFill>
                  <a:srgbClr val="444444">
                    <a:alpha val="58000"/>
                  </a:srgbClr>
                </a:solidFill>
                <a:latin typeface="Source Sans Pro" pitchFamily="34" charset="0"/>
                <a:ea typeface="Source Sans Pro" pitchFamily="34" charset="-122"/>
                <a:cs typeface="Source Sans Pro" pitchFamily="34" charset="-120"/>
              </a:rPr>
              <a:t>Value-Added Credit Analysis</a:t>
            </a:r>
            <a:endParaRPr lang="en-US" sz="1800" dirty="0" smtClean="0">
              <a:solidFill>
                <a:srgbClr val="444444">
                  <a:alpha val="58000"/>
                </a:srgbClr>
              </a:solidFill>
              <a:latin typeface="Source Sans Pro" pitchFamily="34" charset="0"/>
              <a:ea typeface="Source Sans Pro" pitchFamily="34" charset="-122"/>
              <a:cs typeface="Source Sans Pro" pitchFamily="34" charset="-120"/>
            </a:endParaRPr>
          </a:p>
          <a:p>
            <a:pPr algn="l">
              <a:lnSpc>
                <a:spcPts val="2244"/>
              </a:lnSpc>
              <a:spcAft>
                <a:spcPts val="600"/>
              </a:spcAft>
              <a:buNone/>
            </a:pPr>
            <a:r>
              <a:rPr lang="en-US" sz="1800" dirty="0" smtClean="0">
                <a:solidFill>
                  <a:srgbClr val="444444">
                    <a:alpha val="58000"/>
                  </a:srgbClr>
                </a:solidFill>
                <a:latin typeface="Source Sans Pro" pitchFamily="34" charset="0"/>
                <a:ea typeface="Source Sans Pro" pitchFamily="34" charset="-122"/>
                <a:cs typeface="Source Sans Pro" pitchFamily="34" charset="-120"/>
              </a:rPr>
              <a:t>Machine Learning Tasks </a:t>
            </a:r>
            <a:endParaRPr lang="en-US" dirty="0"/>
          </a:p>
        </p:txBody>
      </p:sp>
      <p:sp>
        <p:nvSpPr>
          <p:cNvPr id="8" name="Object 7"/>
          <p:cNvSpPr/>
          <p:nvPr/>
        </p:nvSpPr>
        <p:spPr>
          <a:xfrm>
            <a:off x="6046863" y="2395404"/>
            <a:ext cx="1237940" cy="504699"/>
          </a:xfrm>
          <a:prstGeom prst="rect">
            <a:avLst/>
          </a:prstGeom>
          <a:noFill/>
        </p:spPr>
        <p:txBody>
          <a:bodyPr wrap="square" lIns="0" tIns="0" rIns="0" bIns="0" rtlCol="0" anchor="ctr"/>
          <a:lstStyle/>
          <a:p>
            <a:pPr algn="ctr">
              <a:spcAft>
                <a:spcPts val="600"/>
              </a:spcAft>
              <a:buNone/>
            </a:pPr>
            <a:r>
              <a:rPr lang="en-US" sz="1800" kern="0" spc="230" dirty="0" smtClean="0">
                <a:solidFill>
                  <a:srgbClr val="8CC1F3"/>
                </a:solidFill>
                <a:latin typeface="Bebas Neue Book" pitchFamily="34" charset="0"/>
                <a:ea typeface="Bebas Neue Book" pitchFamily="34" charset="-122"/>
                <a:cs typeface="Bebas Neue Book" pitchFamily="34" charset="-120"/>
              </a:rPr>
              <a:t>2</a:t>
            </a:r>
            <a:endParaRPr lang="en-US" dirty="0"/>
          </a:p>
        </p:txBody>
      </p:sp>
      <p:sp>
        <p:nvSpPr>
          <p:cNvPr id="9" name="Object 8"/>
          <p:cNvSpPr/>
          <p:nvPr/>
        </p:nvSpPr>
        <p:spPr>
          <a:xfrm>
            <a:off x="6903899" y="2562050"/>
            <a:ext cx="19045" cy="901388"/>
          </a:xfrm>
          <a:prstGeom prst="rect">
            <a:avLst/>
          </a:prstGeom>
          <a:solidFill>
            <a:srgbClr val="8CC1F3"/>
          </a:solidFill>
        </p:spPr>
      </p:sp>
      <p:sp>
        <p:nvSpPr>
          <p:cNvPr id="10" name="Object 9"/>
          <p:cNvSpPr/>
          <p:nvPr/>
        </p:nvSpPr>
        <p:spPr>
          <a:xfrm>
            <a:off x="7094351" y="2550623"/>
            <a:ext cx="4808922" cy="211402"/>
          </a:xfrm>
          <a:prstGeom prst="rect">
            <a:avLst/>
          </a:prstGeom>
          <a:noFill/>
        </p:spPr>
        <p:txBody>
          <a:bodyPr wrap="square" lIns="0" tIns="0" rIns="0" bIns="0" rtlCol="0" anchor="t"/>
          <a:lstStyle/>
          <a:p>
            <a:pPr algn="l">
              <a:lnSpc>
                <a:spcPts val="2205"/>
              </a:lnSpc>
              <a:spcAft>
                <a:spcPts val="600"/>
              </a:spcAft>
              <a:buNone/>
            </a:pPr>
            <a:r>
              <a:rPr lang="en-US" sz="2300" kern="0" spc="287" dirty="0" smtClean="0">
                <a:solidFill>
                  <a:srgbClr val="3E4B4D"/>
                </a:solidFill>
                <a:latin typeface="Bebas Neue Book" pitchFamily="34" charset="0"/>
                <a:ea typeface="Bebas Neue Book" pitchFamily="34" charset="-122"/>
                <a:cs typeface="Bebas Neue Book" pitchFamily="34" charset="-120"/>
              </a:rPr>
              <a:t>Who We're TARGETING</a:t>
            </a:r>
            <a:endParaRPr lang="en-US" dirty="0"/>
          </a:p>
        </p:txBody>
      </p:sp>
      <p:sp>
        <p:nvSpPr>
          <p:cNvPr id="11" name="Object 10"/>
          <p:cNvSpPr/>
          <p:nvPr/>
        </p:nvSpPr>
        <p:spPr>
          <a:xfrm>
            <a:off x="7094351" y="2902427"/>
            <a:ext cx="4808922" cy="561012"/>
          </a:xfrm>
          <a:prstGeom prst="rect">
            <a:avLst/>
          </a:prstGeom>
          <a:noFill/>
        </p:spPr>
        <p:txBody>
          <a:bodyPr wrap="square" lIns="0" tIns="0" rIns="0" bIns="0" rtlCol="0" anchor="t"/>
          <a:lstStyle/>
          <a:p>
            <a:pPr algn="l">
              <a:lnSpc>
                <a:spcPts val="2244"/>
              </a:lnSpc>
              <a:spcAft>
                <a:spcPts val="600"/>
              </a:spcAft>
              <a:buNone/>
            </a:pPr>
            <a:r>
              <a:rPr lang="en-US" sz="1800" dirty="0" smtClean="0">
                <a:solidFill>
                  <a:srgbClr val="444444">
                    <a:alpha val="58000"/>
                  </a:srgbClr>
                </a:solidFill>
                <a:latin typeface="Source Sans Pro" pitchFamily="34" charset="0"/>
                <a:ea typeface="Source Sans Pro" pitchFamily="34" charset="-122"/>
                <a:cs typeface="Source Sans Pro" pitchFamily="34" charset="-120"/>
              </a:rPr>
              <a:t>Investors</a:t>
            </a:r>
            <a:endParaRPr lang="en-US" sz="1800" dirty="0" smtClean="0">
              <a:solidFill>
                <a:srgbClr val="444444">
                  <a:alpha val="58000"/>
                </a:srgbClr>
              </a:solidFill>
              <a:latin typeface="Source Sans Pro" pitchFamily="34" charset="0"/>
              <a:ea typeface="Source Sans Pro" pitchFamily="34" charset="-122"/>
              <a:cs typeface="Source Sans Pro" pitchFamily="34" charset="-120"/>
            </a:endParaRPr>
          </a:p>
          <a:p>
            <a:pPr algn="l">
              <a:lnSpc>
                <a:spcPts val="2244"/>
              </a:lnSpc>
              <a:spcAft>
                <a:spcPts val="600"/>
              </a:spcAft>
              <a:buNone/>
            </a:pPr>
            <a:r>
              <a:rPr lang="en-US" sz="1800" dirty="0" smtClean="0">
                <a:solidFill>
                  <a:srgbClr val="444444">
                    <a:alpha val="58000"/>
                  </a:srgbClr>
                </a:solidFill>
                <a:latin typeface="Source Sans Pro" pitchFamily="34" charset="0"/>
                <a:ea typeface="Source Sans Pro" pitchFamily="34" charset="-122"/>
                <a:cs typeface="Source Sans Pro" pitchFamily="34" charset="-120"/>
              </a:rPr>
              <a:t>Competitors</a:t>
            </a:r>
            <a:endParaRPr lang="en-US" dirty="0"/>
          </a:p>
        </p:txBody>
      </p:sp>
      <p:sp>
        <p:nvSpPr>
          <p:cNvPr id="12" name="Object 11"/>
          <p:cNvSpPr/>
          <p:nvPr/>
        </p:nvSpPr>
        <p:spPr>
          <a:xfrm>
            <a:off x="6046863" y="3720549"/>
            <a:ext cx="1237940" cy="504699"/>
          </a:xfrm>
          <a:prstGeom prst="rect">
            <a:avLst/>
          </a:prstGeom>
          <a:noFill/>
        </p:spPr>
        <p:txBody>
          <a:bodyPr wrap="square" lIns="0" tIns="0" rIns="0" bIns="0" rtlCol="0" anchor="ctr"/>
          <a:lstStyle/>
          <a:p>
            <a:pPr algn="ctr">
              <a:spcAft>
                <a:spcPts val="600"/>
              </a:spcAft>
              <a:buNone/>
            </a:pPr>
            <a:r>
              <a:rPr lang="en-US" sz="1800" kern="0" spc="230" dirty="0" smtClean="0">
                <a:solidFill>
                  <a:srgbClr val="4D9AE1"/>
                </a:solidFill>
                <a:latin typeface="Bebas Neue Book" pitchFamily="34" charset="0"/>
                <a:ea typeface="Bebas Neue Book" pitchFamily="34" charset="-122"/>
                <a:cs typeface="Bebas Neue Book" pitchFamily="34" charset="-120"/>
              </a:rPr>
              <a:t>3</a:t>
            </a:r>
            <a:endParaRPr lang="en-US" dirty="0"/>
          </a:p>
        </p:txBody>
      </p:sp>
      <p:sp>
        <p:nvSpPr>
          <p:cNvPr id="13" name="Object 12"/>
          <p:cNvSpPr/>
          <p:nvPr/>
        </p:nvSpPr>
        <p:spPr>
          <a:xfrm>
            <a:off x="6903899" y="3887195"/>
            <a:ext cx="19045" cy="901388"/>
          </a:xfrm>
          <a:prstGeom prst="rect">
            <a:avLst/>
          </a:prstGeom>
          <a:solidFill>
            <a:srgbClr val="4D9AE1"/>
          </a:solidFill>
        </p:spPr>
      </p:sp>
      <p:sp>
        <p:nvSpPr>
          <p:cNvPr id="14" name="Object 13"/>
          <p:cNvSpPr/>
          <p:nvPr/>
        </p:nvSpPr>
        <p:spPr>
          <a:xfrm>
            <a:off x="7094351" y="3875768"/>
            <a:ext cx="4808922" cy="211402"/>
          </a:xfrm>
          <a:prstGeom prst="rect">
            <a:avLst/>
          </a:prstGeom>
          <a:noFill/>
        </p:spPr>
        <p:txBody>
          <a:bodyPr wrap="square" lIns="0" tIns="0" rIns="0" bIns="0" rtlCol="0" anchor="t"/>
          <a:lstStyle/>
          <a:p>
            <a:pPr algn="l">
              <a:lnSpc>
                <a:spcPts val="2205"/>
              </a:lnSpc>
              <a:spcAft>
                <a:spcPts val="600"/>
              </a:spcAft>
              <a:buNone/>
            </a:pPr>
            <a:r>
              <a:rPr lang="en-US" sz="2300" kern="0" spc="287" dirty="0" smtClean="0">
                <a:solidFill>
                  <a:srgbClr val="3E4B4D"/>
                </a:solidFill>
                <a:latin typeface="Bebas Neue Book" pitchFamily="34" charset="0"/>
                <a:ea typeface="Bebas Neue Book" pitchFamily="34" charset="-122"/>
                <a:cs typeface="Bebas Neue Book" pitchFamily="34" charset="-120"/>
              </a:rPr>
              <a:t>What We're Planning</a:t>
            </a:r>
            <a:endParaRPr lang="en-US" dirty="0"/>
          </a:p>
        </p:txBody>
      </p:sp>
      <p:sp>
        <p:nvSpPr>
          <p:cNvPr id="15" name="Object 14"/>
          <p:cNvSpPr/>
          <p:nvPr/>
        </p:nvSpPr>
        <p:spPr>
          <a:xfrm>
            <a:off x="7094351" y="4227572"/>
            <a:ext cx="4808922" cy="561012"/>
          </a:xfrm>
          <a:prstGeom prst="rect">
            <a:avLst/>
          </a:prstGeom>
          <a:noFill/>
        </p:spPr>
        <p:txBody>
          <a:bodyPr wrap="square" lIns="0" tIns="0" rIns="0" bIns="0" rtlCol="0" anchor="t"/>
          <a:lstStyle/>
          <a:p>
            <a:pPr algn="l">
              <a:lnSpc>
                <a:spcPts val="2244"/>
              </a:lnSpc>
              <a:spcAft>
                <a:spcPts val="600"/>
              </a:spcAft>
              <a:buNone/>
            </a:pPr>
            <a:r>
              <a:rPr lang="en-US" sz="1800" dirty="0" smtClean="0">
                <a:solidFill>
                  <a:srgbClr val="444444">
                    <a:alpha val="58000"/>
                  </a:srgbClr>
                </a:solidFill>
                <a:latin typeface="Source Sans Pro" pitchFamily="34" charset="0"/>
                <a:ea typeface="Source Sans Pro" pitchFamily="34" charset="-122"/>
                <a:cs typeface="Source Sans Pro" pitchFamily="34" charset="-120"/>
              </a:rPr>
              <a:t>Future Endeavors</a:t>
            </a:r>
            <a:endParaRPr lang="en-US" sz="1800" dirty="0" smtClean="0">
              <a:solidFill>
                <a:srgbClr val="444444">
                  <a:alpha val="58000"/>
                </a:srgbClr>
              </a:solidFill>
              <a:latin typeface="Source Sans Pro" pitchFamily="34" charset="0"/>
              <a:ea typeface="Source Sans Pro" pitchFamily="34" charset="-122"/>
              <a:cs typeface="Source Sans Pro" pitchFamily="34" charset="-120"/>
            </a:endParaRPr>
          </a:p>
          <a:p>
            <a:pPr algn="l">
              <a:lnSpc>
                <a:spcPts val="2244"/>
              </a:lnSpc>
              <a:spcAft>
                <a:spcPts val="600"/>
              </a:spcAft>
              <a:buNone/>
            </a:pPr>
            <a:r>
              <a:rPr lang="en-US" sz="1800" dirty="0" smtClean="0">
                <a:solidFill>
                  <a:srgbClr val="444444">
                    <a:alpha val="58000"/>
                  </a:srgbClr>
                </a:solidFill>
                <a:latin typeface="Source Sans Pro" pitchFamily="34" charset="0"/>
                <a:ea typeface="Source Sans Pro" pitchFamily="34" charset="-122"/>
                <a:cs typeface="Source Sans Pro" pitchFamily="34" charset="-120"/>
              </a:rPr>
              <a:t>Future Work</a:t>
            </a:r>
            <a:endParaRPr lang="en-US" dirty="0"/>
          </a:p>
        </p:txBody>
      </p:sp>
      <p:sp>
        <p:nvSpPr>
          <p:cNvPr id="17" name="Object 16"/>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2</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bg>
      <p:bgPr>
        <a:solidFill>
          <a:srgbClr val="3E4B4D"/>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r="61"/>
          <a:stretch/>
        </p:blipFill>
        <p:spPr>
          <a:xfrm>
            <a:off x="0" y="0"/>
            <a:ext cx="12198475" cy="6865808"/>
          </a:xfrm>
          <a:prstGeom prst="rect">
            <a:avLst/>
          </a:prstGeom>
        </p:spPr>
      </p:pic>
      <p:sp>
        <p:nvSpPr>
          <p:cNvPr id="3" name="Object 2"/>
          <p:cNvSpPr/>
          <p:nvPr/>
        </p:nvSpPr>
        <p:spPr>
          <a:xfrm>
            <a:off x="2130091" y="2971533"/>
            <a:ext cx="7928770" cy="485654"/>
          </a:xfrm>
          <a:prstGeom prst="rect">
            <a:avLst/>
          </a:prstGeom>
          <a:noFill/>
          <a:effectLst>
            <a:outerShdw blurRad="127000" dist="1270" dir="10800000" algn="bl" rotWithShape="0">
              <a:srgbClr val="000000">
                <a:alpha val="30000"/>
              </a:srgbClr>
            </a:outerShdw>
          </a:effectLst>
        </p:spPr>
        <p:txBody>
          <a:bodyPr wrap="square" lIns="0" tIns="0" rIns="0" bIns="0" rtlCol="0" anchor="t"/>
          <a:lstStyle/>
          <a:p>
            <a:pPr algn="ctr">
              <a:lnSpc>
                <a:spcPts val="4725"/>
              </a:lnSpc>
              <a:spcAft>
                <a:spcPts val="600"/>
              </a:spcAft>
              <a:buNone/>
            </a:pPr>
            <a:r>
              <a:rPr lang="en-US" sz="5600" kern="0" spc="719" dirty="0" smtClean="0">
                <a:solidFill>
                  <a:srgbClr val="FFFFFF"/>
                </a:solidFill>
                <a:latin typeface="Bebas Neue Book" pitchFamily="34" charset="0"/>
                <a:ea typeface="Bebas Neue Book" pitchFamily="34" charset="-122"/>
                <a:cs typeface="Bebas Neue Book" pitchFamily="34" charset="-120"/>
              </a:rPr>
              <a:t>Our Founding Philosophy</a:t>
            </a:r>
            <a:endParaRPr lang="en-US" dirty="0"/>
          </a:p>
        </p:txBody>
      </p:sp>
      <p:sp>
        <p:nvSpPr>
          <p:cNvPr id="4" name="Object 3"/>
          <p:cNvSpPr/>
          <p:nvPr/>
        </p:nvSpPr>
        <p:spPr>
          <a:xfrm>
            <a:off x="773474" y="4384250"/>
            <a:ext cx="10651525" cy="684139"/>
          </a:xfrm>
          <a:prstGeom prst="rect">
            <a:avLst/>
          </a:prstGeom>
          <a:noFill/>
          <a:effectLst>
            <a:outerShdw blurRad="127000" dist="1270" dir="10800000" algn="bl" rotWithShape="0">
              <a:srgbClr val="000000">
                <a:alpha val="30000"/>
              </a:srgbClr>
            </a:outerShdw>
          </a:effectLst>
        </p:spPr>
        <p:txBody>
          <a:bodyPr wrap="square" lIns="0" tIns="0" rIns="0" bIns="0" rtlCol="0" anchor="t"/>
          <a:lstStyle/>
          <a:p>
            <a:pPr algn="ctr">
              <a:lnSpc>
                <a:spcPts val="2337"/>
              </a:lnSpc>
              <a:spcAft>
                <a:spcPts val="600"/>
              </a:spcAft>
              <a:buNone/>
            </a:pPr>
            <a:r>
              <a:rPr lang="en-US" sz="1900" b="1" dirty="0" smtClean="0">
                <a:solidFill>
                  <a:srgbClr val="FFFFFF"/>
                </a:solidFill>
                <a:latin typeface="Source Sans Pro" pitchFamily="34" charset="0"/>
                <a:ea typeface="Source Sans Pro" pitchFamily="34" charset="-122"/>
                <a:cs typeface="Source Sans Pro" pitchFamily="34" charset="-120"/>
              </a:rPr>
              <a:t>To adapt personal and professional spaces to the increasingly diverse and interconnected </a:t>
            </a:r>
            <a:r>
              <a:rPr lang="en-US" sz="1900" b="1" dirty="0" smtClean="0">
                <a:solidFill>
                  <a:srgbClr val="FFFFFF"/>
                </a:solidFill>
                <a:latin typeface="Source Sans Pro" pitchFamily="34" charset="0"/>
                <a:ea typeface="Source Sans Pro" pitchFamily="34" charset="-122"/>
                <a:cs typeface="Source Sans Pro" pitchFamily="34" charset="-120"/>
              </a:rPr>
              <a:t>world between humans and data.</a:t>
            </a:r>
            <a:endParaRPr lang="en-US" dirty="0"/>
          </a:p>
        </p:txBody>
      </p:sp>
      <p:sp>
        <p:nvSpPr>
          <p:cNvPr id="5" name="Object 4"/>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F1F1F1"/>
                </a:solidFill>
                <a:latin typeface="Source Sans Pro" pitchFamily="34" charset="0"/>
                <a:ea typeface="Source Sans Pro" pitchFamily="34" charset="-122"/>
                <a:cs typeface="Source Sans Pro" pitchFamily="34" charset="-120"/>
              </a:rPr>
              <a:t>Built in Beautiful.ai</a:t>
            </a:r>
            <a:endParaRPr lang="en-US" dirty="0"/>
          </a:p>
        </p:txBody>
      </p:sp>
      <p:sp>
        <p:nvSpPr>
          <p:cNvPr id="6" name="Object 5"/>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F1F1F1"/>
                </a:solidFill>
                <a:latin typeface="Source Sans Pro" pitchFamily="34" charset="0"/>
                <a:ea typeface="Source Sans Pro" pitchFamily="34" charset="-122"/>
                <a:cs typeface="Source Sans Pro" pitchFamily="34" charset="-120"/>
              </a:rPr>
              <a:t>3</a:t>
            </a:r>
            <a:endParaRPr lang="en-US" dirty="0"/>
          </a:p>
        </p:txBody>
      </p:sp>
      <p:pic>
        <p:nvPicPr>
          <p:cNvPr id="7" name="Object 6" descr="preencoded.png"/>
          <p:cNvPicPr>
            <a:picLocks noChangeAspect="1"/>
          </p:cNvPicPr>
          <p:nvPr/>
        </p:nvPicPr>
        <p:blipFill>
          <a:blip r:embed="rId4"/>
          <a:stretch>
            <a:fillRect/>
          </a:stretch>
        </p:blipFill>
        <p:spPr>
          <a:xfrm>
            <a:off x="142839" y="6551562"/>
            <a:ext cx="952262" cy="1428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000" dirty="0" smtClean="0"/>
              <a:t>Issuance of Loans by Year</a:t>
            </a:r>
            <a:endParaRPr lang="en-US" sz="3000"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9</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pic>
        <p:nvPicPr>
          <p:cNvPr id="3074" name="Picture 2" descr="https://www.kaggleusercontent.com/kf/5235439/eyJhbGciOiJkaXIiLCJlbmMiOiJBMTI4Q0JDLUhTMjU2In0..P6M22wG37WnyRUI_mYvgkQ.Z5DnKRVMyIn_bcyyPFkdY4uS09HkhZWp8uE-50hejDHJiC4JjX9muqMfaKK2sIjd512Gj3PAo637YzAQOywtNdGx6T_LzQePJ80uOJpgLd0BtXAiMOXx9isPP54eX8AmcxKAYKDx8MgNXUxCSTOCqULBGqS4eSNejKN7HyoUCGPG0z2LdMdduB2BI8yIDzONf57ClPEhGMXVOEH8nE7gxhkvOQWXAu9FYGlYUqxo27PpDNeofuH8I47q5eHniwjM8MZUUnCKgeglyss6ug-owtJZCw97nTPc9RlCAmRBxfkn0qCmhTE9fYeJQDM_VpUbKQter3TNhUl0wpyjJ7u7GGRXJmRVC1eqzaTORtI2foZc6w80kQMMTLpRf1Du2LDCJ8kYNO3h_qarLTrsl3m4HAtMIQh_5jv7DdrywEEoCV_CTq44_ik4rjVrQKuwku6eulkDHbcb3IvT8FJpUTHBHWDetpMB3VpWJlE8HmBmchidTukjLsICh9zEYi4gjpd3roX8-jxCg6b7CJS-Nyt1ZlZIFpg3cDXY_ogKE6H2zIOi0KEg2QVSKMjWoMkKjAuGfDVsKAlSeYJETuhMOn5z66Ep5-BfE-KmdfGImGzXUb2s3slJPX8nSlVAQ8P3wmVQapfAxybPpbTySfIROolQctBjiuCj4ew68XmUjUkDWNDsOvYpUz6OEGvzNDrlRsf4.wxyhuzzJDn5kYu8QH3etXA/__results___files/__results___8_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6181" y="1115467"/>
            <a:ext cx="7086600" cy="4781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837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1" y="476131"/>
            <a:ext cx="11617595" cy="333292"/>
          </a:xfrm>
          <a:prstGeom prst="rect">
            <a:avLst/>
          </a:prstGeom>
          <a:noFill/>
        </p:spPr>
        <p:txBody>
          <a:bodyPr wrap="square" lIns="0" tIns="0" rIns="0" bIns="0" rtlCol="0" anchor="t"/>
          <a:lstStyle/>
          <a:p>
            <a:pPr algn="l">
              <a:lnSpc>
                <a:spcPts val="3150"/>
              </a:lnSpc>
              <a:spcAft>
                <a:spcPts val="600"/>
              </a:spcAft>
              <a:buNone/>
            </a:pPr>
            <a:r>
              <a:rPr lang="en-US" sz="3000" dirty="0" smtClean="0"/>
              <a:t>Loan Conditions</a:t>
            </a:r>
            <a:endParaRPr lang="en-US" sz="3000"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9</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pic>
        <p:nvPicPr>
          <p:cNvPr id="6146" name="Picture 2" descr="https://www.kaggleusercontent.com/kf/5235439/eyJhbGciOiJkaXIiLCJlbmMiOiJBMTI4Q0JDLUhTMjU2In0..P6M22wG37WnyRUI_mYvgkQ.Z5DnKRVMyIn_bcyyPFkdY4uS09HkhZWp8uE-50hejDHJiC4JjX9muqMfaKK2sIjd512Gj3PAo637YzAQOywtNdGx6T_LzQePJ80uOJpgLd0BtXAiMOXx9isPP54eX8AmcxKAYKDx8MgNXUxCSTOCqULBGqS4eSNejKN7HyoUCGPG0z2LdMdduB2BI8yIDzONf57ClPEhGMXVOEH8nE7gxhkvOQWXAu9FYGlYUqxo27PpDNeofuH8I47q5eHniwjM8MZUUnCKgeglyss6ug-owtJZCw97nTPc9RlCAmRBxfkn0qCmhTE9fYeJQDM_VpUbKQter3TNhUl0wpyjJ7u7GGRXJmRVC1eqzaTORtI2foZc6w80kQMMTLpRf1Du2LDCJ8kYNO3h_qarLTrsl3m4HAtMIQh_5jv7DdrywEEoCV_CTq44_ik4rjVrQKuwku6eulkDHbcb3IvT8FJpUTHBHWDetpMB3VpWJlE8HmBmchidTukjLsICh9zEYi4gjpd3roX8-jxCg6b7CJS-Nyt1ZlZIFpg3cDXY_ogKE6H2zIOi0KEg2QVSKMjWoMkKjAuGfDVsKAlSeYJETuhMOn5z66Ep5-BfE-KmdfGImGzXUb2s3slJPX8nSlVAQ8P3wmVQapfAxybPpbTySfIROolQctBjiuCj4ew68XmUjUkDWNDsOvYpUz6OEGvzNDrlRsf4.wxyhuzzJDn5kYu8QH3etXA/__results___files/__results___12_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357" y="1022032"/>
            <a:ext cx="8839200" cy="511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722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76181" cy="1441724"/>
          </a:xfrm>
          <a:prstGeom prst="rect">
            <a:avLst/>
          </a:prstGeom>
          <a:solidFill>
            <a:srgbClr val="3BC2D1"/>
          </a:solidFill>
        </p:spPr>
      </p:sp>
      <p:sp>
        <p:nvSpPr>
          <p:cNvPr id="3" name="Object 2"/>
          <p:cNvSpPr/>
          <p:nvPr/>
        </p:nvSpPr>
        <p:spPr>
          <a:xfrm>
            <a:off x="476130" y="148707"/>
            <a:ext cx="11617595" cy="333292"/>
          </a:xfrm>
          <a:prstGeom prst="rect">
            <a:avLst/>
          </a:prstGeom>
          <a:noFill/>
        </p:spPr>
        <p:txBody>
          <a:bodyPr wrap="square" lIns="0" tIns="0" rIns="0" bIns="0" rtlCol="0" anchor="t"/>
          <a:lstStyle/>
          <a:p>
            <a:pPr algn="l">
              <a:lnSpc>
                <a:spcPts val="3150"/>
              </a:lnSpc>
              <a:spcAft>
                <a:spcPts val="600"/>
              </a:spcAft>
              <a:buNone/>
            </a:pPr>
            <a:r>
              <a:rPr lang="en-US" sz="3000" dirty="0" smtClean="0"/>
              <a:t>Loans Issued by Region</a:t>
            </a:r>
            <a:endParaRPr lang="en-US" sz="3000" dirty="0"/>
          </a:p>
        </p:txBody>
      </p:sp>
      <p:sp>
        <p:nvSpPr>
          <p:cNvPr id="8" name="Object 7"/>
          <p:cNvSpPr/>
          <p:nvPr/>
        </p:nvSpPr>
        <p:spPr>
          <a:xfrm>
            <a:off x="1047488" y="6351587"/>
            <a:ext cx="10093976" cy="504699"/>
          </a:xfrm>
          <a:prstGeom prst="rect">
            <a:avLst/>
          </a:prstGeom>
          <a:noFill/>
        </p:spPr>
        <p:txBody>
          <a:bodyPr wrap="square" lIns="0" tIns="0" rIns="0" bIns="0" rtlCol="0" anchor="ctr"/>
          <a:lstStyle/>
          <a:p>
            <a:pPr algn="ctr">
              <a:spcAft>
                <a:spcPts val="600"/>
              </a:spcAft>
              <a:buNone/>
            </a:pPr>
            <a:r>
              <a:rPr lang="en-US" sz="800" dirty="0" smtClean="0">
                <a:solidFill>
                  <a:srgbClr val="444444">
                    <a:alpha val="58000"/>
                  </a:srgbClr>
                </a:solidFill>
                <a:latin typeface="Source Sans Pro" pitchFamily="34" charset="0"/>
                <a:ea typeface="Source Sans Pro" pitchFamily="34" charset="-122"/>
                <a:cs typeface="Source Sans Pro" pitchFamily="34" charset="-120"/>
              </a:rPr>
              <a:t>Built in Beautiful.ai</a:t>
            </a:r>
            <a:endParaRPr lang="en-US" dirty="0"/>
          </a:p>
        </p:txBody>
      </p:sp>
      <p:sp>
        <p:nvSpPr>
          <p:cNvPr id="9" name="Object 8"/>
          <p:cNvSpPr/>
          <p:nvPr/>
        </p:nvSpPr>
        <p:spPr>
          <a:xfrm>
            <a:off x="11532406" y="6533431"/>
            <a:ext cx="466094" cy="141011"/>
          </a:xfrm>
          <a:prstGeom prst="rect">
            <a:avLst/>
          </a:prstGeom>
          <a:noFill/>
        </p:spPr>
        <p:txBody>
          <a:bodyPr wrap="square" lIns="0" tIns="0" rIns="0" bIns="0" rtlCol="0" anchor="ctr"/>
          <a:lstStyle/>
          <a:p>
            <a:pPr algn="r">
              <a:spcAft>
                <a:spcPts val="600"/>
              </a:spcAft>
              <a:buNone/>
            </a:pPr>
            <a:r>
              <a:rPr lang="en-US" sz="1400" dirty="0" smtClean="0">
                <a:solidFill>
                  <a:srgbClr val="444444">
                    <a:alpha val="58000"/>
                  </a:srgbClr>
                </a:solidFill>
                <a:latin typeface="Source Sans Pro" pitchFamily="34" charset="0"/>
                <a:ea typeface="Source Sans Pro" pitchFamily="34" charset="-122"/>
                <a:cs typeface="Source Sans Pro" pitchFamily="34" charset="-120"/>
              </a:rPr>
              <a:t>9</a:t>
            </a:r>
            <a:endParaRPr lang="en-US" dirty="0"/>
          </a:p>
        </p:txBody>
      </p:sp>
      <p:pic>
        <p:nvPicPr>
          <p:cNvPr id="10" name="Object 9" descr="preencoded.png"/>
          <p:cNvPicPr>
            <a:picLocks noChangeAspect="1"/>
          </p:cNvPicPr>
          <p:nvPr/>
        </p:nvPicPr>
        <p:blipFill>
          <a:blip r:embed="rId3"/>
          <a:stretch>
            <a:fillRect/>
          </a:stretch>
        </p:blipFill>
        <p:spPr>
          <a:xfrm>
            <a:off x="142839" y="6551562"/>
            <a:ext cx="952262" cy="142839"/>
          </a:xfrm>
          <a:prstGeom prst="rect">
            <a:avLst/>
          </a:prstGeom>
        </p:spPr>
      </p:pic>
      <p:sp>
        <p:nvSpPr>
          <p:cNvPr id="4" name="Rectangle 3"/>
          <p:cNvSpPr/>
          <p:nvPr/>
        </p:nvSpPr>
        <p:spPr>
          <a:xfrm>
            <a:off x="845666" y="720862"/>
            <a:ext cx="10427580" cy="1877437"/>
          </a:xfrm>
          <a:prstGeom prst="rect">
            <a:avLst/>
          </a:prstGeom>
        </p:spPr>
        <p:txBody>
          <a:bodyPr wrap="square">
            <a:spAutoFit/>
          </a:bodyPr>
          <a:lstStyle/>
          <a:p>
            <a:r>
              <a:rPr lang="en-US" i="1" dirty="0" smtClean="0"/>
              <a:t>Important regional patterns to consider? </a:t>
            </a:r>
            <a:r>
              <a:rPr lang="en-US" dirty="0"/>
              <a:t/>
            </a:r>
            <a:br>
              <a:rPr lang="en-US" dirty="0"/>
            </a:br>
            <a:endParaRPr lang="en-US" b="1" u="sng" dirty="0"/>
          </a:p>
          <a:p>
            <a:pPr>
              <a:buFont typeface="Arial"/>
              <a:buChar char="•"/>
            </a:pPr>
            <a:r>
              <a:rPr lang="en-US" sz="1600" dirty="0" smtClean="0">
                <a:latin typeface="Inter"/>
              </a:rPr>
              <a:t> </a:t>
            </a:r>
            <a:r>
              <a:rPr lang="en-US" sz="1600" b="1" dirty="0" smtClean="0">
                <a:latin typeface="Inter"/>
              </a:rPr>
              <a:t>Southeast</a:t>
            </a:r>
            <a:r>
              <a:rPr lang="en-US" sz="1600" dirty="0" smtClean="0">
                <a:latin typeface="Inter"/>
              </a:rPr>
              <a:t> , </a:t>
            </a:r>
            <a:r>
              <a:rPr lang="en-US" sz="1600" b="1" dirty="0" smtClean="0">
                <a:latin typeface="Inter"/>
              </a:rPr>
              <a:t>West</a:t>
            </a:r>
            <a:r>
              <a:rPr lang="en-US" sz="1600" dirty="0" smtClean="0">
                <a:latin typeface="Inter"/>
              </a:rPr>
              <a:t> and </a:t>
            </a:r>
            <a:r>
              <a:rPr lang="en-US" sz="1600" b="1" dirty="0" smtClean="0">
                <a:latin typeface="Inter"/>
              </a:rPr>
              <a:t>Northeast</a:t>
            </a:r>
            <a:r>
              <a:rPr lang="en-US" sz="1600" dirty="0" smtClean="0">
                <a:latin typeface="Inter"/>
              </a:rPr>
              <a:t> regions had the highest amount of loans issued.</a:t>
            </a:r>
          </a:p>
          <a:p>
            <a:pPr>
              <a:buFont typeface="Arial"/>
              <a:buChar char="•"/>
            </a:pPr>
            <a:endParaRPr lang="en-US" sz="1600" dirty="0" smtClean="0">
              <a:latin typeface="Inter"/>
            </a:endParaRPr>
          </a:p>
          <a:p>
            <a:pPr>
              <a:buFont typeface="Arial"/>
              <a:buChar char="•"/>
            </a:pPr>
            <a:r>
              <a:rPr lang="en-US" sz="1600" dirty="0" smtClean="0">
                <a:latin typeface="Inter"/>
              </a:rPr>
              <a:t> </a:t>
            </a:r>
            <a:r>
              <a:rPr lang="en-US" sz="1600" b="1" dirty="0" smtClean="0">
                <a:latin typeface="Inter"/>
              </a:rPr>
              <a:t>West</a:t>
            </a:r>
            <a:r>
              <a:rPr lang="en-US" sz="1600" dirty="0" smtClean="0">
                <a:latin typeface="Inter"/>
              </a:rPr>
              <a:t> and </a:t>
            </a:r>
            <a:r>
              <a:rPr lang="en-US" sz="1600" b="1" dirty="0" smtClean="0">
                <a:latin typeface="Inter"/>
              </a:rPr>
              <a:t>Southwest</a:t>
            </a:r>
            <a:r>
              <a:rPr lang="en-US" sz="1600" dirty="0" smtClean="0">
                <a:latin typeface="Inter"/>
              </a:rPr>
              <a:t> had a rapid increase in debt-to-income starting in 2012.</a:t>
            </a:r>
          </a:p>
          <a:p>
            <a:pPr>
              <a:buFont typeface="Arial"/>
              <a:buChar char="•"/>
            </a:pPr>
            <a:endParaRPr lang="en-US" sz="1600" dirty="0" smtClean="0">
              <a:latin typeface="Inter"/>
            </a:endParaRPr>
          </a:p>
          <a:p>
            <a:pPr>
              <a:buFont typeface="Arial"/>
              <a:buChar char="•"/>
            </a:pPr>
            <a:r>
              <a:rPr lang="en-US" sz="1600" dirty="0" smtClean="0">
                <a:latin typeface="Inter"/>
              </a:rPr>
              <a:t> </a:t>
            </a:r>
            <a:r>
              <a:rPr lang="en-US" sz="1600" b="1" dirty="0" smtClean="0">
                <a:latin typeface="Inter"/>
              </a:rPr>
              <a:t>West</a:t>
            </a:r>
            <a:r>
              <a:rPr lang="en-US" sz="1600" dirty="0" smtClean="0">
                <a:latin typeface="Inter"/>
              </a:rPr>
              <a:t> and </a:t>
            </a:r>
            <a:r>
              <a:rPr lang="en-US" sz="1600" b="1" dirty="0" smtClean="0">
                <a:latin typeface="Inter"/>
              </a:rPr>
              <a:t>Southwest</a:t>
            </a:r>
            <a:r>
              <a:rPr lang="en-US" sz="1600" dirty="0" smtClean="0">
                <a:latin typeface="Inter"/>
              </a:rPr>
              <a:t> had a rapid decrease in interest rates (possibly explains increase in debt to income)</a:t>
            </a:r>
            <a:endParaRPr lang="en-US" sz="1600" i="0" dirty="0">
              <a:effectLst/>
              <a:latin typeface="Inter"/>
            </a:endParaRPr>
          </a:p>
        </p:txBody>
      </p:sp>
      <p:pic>
        <p:nvPicPr>
          <p:cNvPr id="7170" name="Picture 2" descr="https://www.kaggleusercontent.com/kf/5235439/eyJhbGciOiJkaXIiLCJlbmMiOiJBMTI4Q0JDLUhTMjU2In0..P6M22wG37WnyRUI_mYvgkQ.Z5DnKRVMyIn_bcyyPFkdY4uS09HkhZWp8uE-50hejDHJiC4JjX9muqMfaKK2sIjd512Gj3PAo637YzAQOywtNdGx6T_LzQePJ80uOJpgLd0BtXAiMOXx9isPP54eX8AmcxKAYKDx8MgNXUxCSTOCqULBGqS4eSNejKN7HyoUCGPG0z2LdMdduB2BI8yIDzONf57ClPEhGMXVOEH8nE7gxhkvOQWXAu9FYGlYUqxo27PpDNeofuH8I47q5eHniwjM8MZUUnCKgeglyss6ug-owtJZCw97nTPc9RlCAmRBxfkn0qCmhTE9fYeJQDM_VpUbKQter3TNhUl0wpyjJ7u7GGRXJmRVC1eqzaTORtI2foZc6w80kQMMTLpRf1Du2LDCJ8kYNO3h_qarLTrsl3m4HAtMIQh_5jv7DdrywEEoCV_CTq44_ik4rjVrQKuwku6eulkDHbcb3IvT8FJpUTHBHWDetpMB3VpWJlE8HmBmchidTukjLsICh9zEYi4gjpd3roX8-jxCg6b7CJS-Nyt1ZlZIFpg3cDXY_ogKE6H2zIOi0KEg2QVSKMjWoMkKjAuGfDVsKAlSeYJETuhMOn5z66Ep5-BfE-KmdfGImGzXUb2s3slJPX8nSlVAQ8P3wmVQapfAxybPpbTySfIROolQctBjiuCj4ew68XmUjUkDWNDsOvYpUz6OEGvzNDrlRsf4.wxyhuzzJDn5kYu8QH3etXA/__results___files/__results___16_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6558" y="2818680"/>
            <a:ext cx="8562975"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8793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TotalTime>
  <Words>604</Words>
  <Application>Microsoft Office PowerPoint</Application>
  <PresentationFormat>Custom</PresentationFormat>
  <Paragraphs>238</Paragraphs>
  <Slides>31</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Bebas Neue Book</vt:lpstr>
      <vt:lpstr>Calibri</vt:lpstr>
      <vt:lpstr>Palatino Linotype</vt:lpstr>
      <vt:lpstr>Source Sans Pro</vt:lpstr>
      <vt:lpstr>Inter</vt:lpstr>
      <vt:lpstr>Office Theme</vt:lpstr>
      <vt:lpstr>PowerPoint Presentation</vt:lpstr>
      <vt:lpstr>Lending Club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Nickolas Abrarpour</cp:lastModifiedBy>
  <cp:revision>59</cp:revision>
  <dcterms:created xsi:type="dcterms:W3CDTF">2020-05-08T08:45:36Z</dcterms:created>
  <dcterms:modified xsi:type="dcterms:W3CDTF">2020-05-08T21:48:55Z</dcterms:modified>
</cp:coreProperties>
</file>